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1" r:id="rId4"/>
    <p:sldId id="261" r:id="rId5"/>
    <p:sldId id="263" r:id="rId6"/>
    <p:sldId id="264" r:id="rId7"/>
    <p:sldId id="266" r:id="rId8"/>
    <p:sldId id="268" r:id="rId9"/>
    <p:sldId id="267" r:id="rId10"/>
    <p:sldId id="283" r:id="rId11"/>
    <p:sldId id="284" r:id="rId12"/>
    <p:sldId id="285" r:id="rId13"/>
    <p:sldId id="275" r:id="rId14"/>
    <p:sldId id="274" r:id="rId15"/>
    <p:sldId id="277" r:id="rId16"/>
    <p:sldId id="258" r:id="rId17"/>
    <p:sldId id="278" r:id="rId18"/>
    <p:sldId id="259" r:id="rId19"/>
    <p:sldId id="279" r:id="rId20"/>
    <p:sldId id="260" r:id="rId21"/>
    <p:sldId id="280"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dmin\Documents\Work\Disney\Data\FINAL%20compiled%20princess%20COMP.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dmin\Documents\Work\Disney\Data\FINAL%20compiled%20princess%20COMP.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dmin\Documents\Work\Disney\Data\FINAL%20compiled%20princess%20COMP.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dmin\Documents\Work\Disney\Data\FINAL%20compiled%20princess%20COMP.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dmin\Documents\Work\Disney\Data\FINAL%20compiled%20princess%20COMP.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dmin\Documents\Work\Disney\Data\FINAL%20compiled%20princess%20COMP.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smtClean="0"/>
              <a:t>Character Counts for Disney Princess Films</a:t>
            </a:r>
            <a:endParaRPr lang="en-US" sz="2000" b="1" dirty="0"/>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603496577532814E-2"/>
          <c:y val="0.14928652447806481"/>
          <c:w val="0.87939302028438471"/>
          <c:h val="0.57656265405937379"/>
        </c:manualLayout>
      </c:layout>
      <c:barChart>
        <c:barDir val="col"/>
        <c:grouping val="clustered"/>
        <c:varyColors val="0"/>
        <c:ser>
          <c:idx val="0"/>
          <c:order val="0"/>
          <c:tx>
            <c:strRef>
              <c:f>Sheet1!$B$2</c:f>
              <c:strCache>
                <c:ptCount val="1"/>
                <c:pt idx="0">
                  <c:v>Male</c:v>
                </c:pt>
              </c:strCache>
            </c:strRef>
          </c:tx>
          <c:spPr>
            <a:solidFill>
              <a:schemeClr val="accent1"/>
            </a:solidFill>
            <a:ln>
              <a:noFill/>
            </a:ln>
            <a:effectLst/>
          </c:spPr>
          <c:invertIfNegative val="0"/>
          <c:dPt>
            <c:idx val="0"/>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17D9-4D54-8734-3F3847FF4C2C}"/>
              </c:ext>
            </c:extLst>
          </c:dPt>
          <c:dPt>
            <c:idx val="1"/>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3-17D9-4D54-8734-3F3847FF4C2C}"/>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5-17D9-4D54-8734-3F3847FF4C2C}"/>
              </c:ext>
            </c:extLst>
          </c:dPt>
          <c:dPt>
            <c:idx val="4"/>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07-17D9-4D54-8734-3F3847FF4C2C}"/>
              </c:ext>
            </c:extLst>
          </c:dPt>
          <c:dPt>
            <c:idx val="5"/>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09-17D9-4D54-8734-3F3847FF4C2C}"/>
              </c:ext>
            </c:extLst>
          </c:dPt>
          <c:dPt>
            <c:idx val="6"/>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0B-17D9-4D54-8734-3F3847FF4C2C}"/>
              </c:ext>
            </c:extLst>
          </c:dPt>
          <c:dPt>
            <c:idx val="7"/>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0D-17D9-4D54-8734-3F3847FF4C2C}"/>
              </c:ext>
            </c:extLst>
          </c:dPt>
          <c:dPt>
            <c:idx val="8"/>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0F-17D9-4D54-8734-3F3847FF4C2C}"/>
              </c:ext>
            </c:extLst>
          </c:dPt>
          <c:cat>
            <c:strRef>
              <c:f>Sheet1!$A$3:$A$16</c:f>
              <c:strCache>
                <c:ptCount val="14"/>
                <c:pt idx="0">
                  <c:v>Snow White (1937)</c:v>
                </c:pt>
                <c:pt idx="1">
                  <c:v>Cinderella (1950)</c:v>
                </c:pt>
                <c:pt idx="2">
                  <c:v>Sleeping Beauty (1957)</c:v>
                </c:pt>
                <c:pt idx="4">
                  <c:v>Little Mermaid (1989)</c:v>
                </c:pt>
                <c:pt idx="5">
                  <c:v>Beauty and the Beast (1991)</c:v>
                </c:pt>
                <c:pt idx="6">
                  <c:v>Aladdin (1992)</c:v>
                </c:pt>
                <c:pt idx="7">
                  <c:v>Pocahontas (1995)</c:v>
                </c:pt>
                <c:pt idx="8">
                  <c:v>Mulan (1998)</c:v>
                </c:pt>
                <c:pt idx="10">
                  <c:v>Princess and Frog (2009)</c:v>
                </c:pt>
                <c:pt idx="11">
                  <c:v>Tangled (2010)</c:v>
                </c:pt>
                <c:pt idx="12">
                  <c:v>Brave (2012)</c:v>
                </c:pt>
                <c:pt idx="13">
                  <c:v>Frozen (2013)</c:v>
                </c:pt>
              </c:strCache>
            </c:strRef>
          </c:cat>
          <c:val>
            <c:numRef>
              <c:f>Sheet1!$B$3:$B$16</c:f>
              <c:numCache>
                <c:formatCode>General</c:formatCode>
                <c:ptCount val="14"/>
                <c:pt idx="0">
                  <c:v>10</c:v>
                </c:pt>
                <c:pt idx="1">
                  <c:v>7</c:v>
                </c:pt>
                <c:pt idx="2">
                  <c:v>7</c:v>
                </c:pt>
                <c:pt idx="4">
                  <c:v>12</c:v>
                </c:pt>
                <c:pt idx="5">
                  <c:v>28</c:v>
                </c:pt>
                <c:pt idx="6">
                  <c:v>21</c:v>
                </c:pt>
                <c:pt idx="7">
                  <c:v>12</c:v>
                </c:pt>
                <c:pt idx="8">
                  <c:v>21</c:v>
                </c:pt>
                <c:pt idx="10">
                  <c:v>24</c:v>
                </c:pt>
                <c:pt idx="11">
                  <c:v>16</c:v>
                </c:pt>
                <c:pt idx="12">
                  <c:v>17</c:v>
                </c:pt>
                <c:pt idx="13">
                  <c:v>32</c:v>
                </c:pt>
              </c:numCache>
            </c:numRef>
          </c:val>
          <c:extLst xmlns:c16r2="http://schemas.microsoft.com/office/drawing/2015/06/chart">
            <c:ext xmlns:c16="http://schemas.microsoft.com/office/drawing/2014/chart" uri="{C3380CC4-5D6E-409C-BE32-E72D297353CC}">
              <c16:uniqueId val="{00000010-17D9-4D54-8734-3F3847FF4C2C}"/>
            </c:ext>
          </c:extLst>
        </c:ser>
        <c:ser>
          <c:idx val="1"/>
          <c:order val="1"/>
          <c:tx>
            <c:strRef>
              <c:f>Sheet1!$C$2</c:f>
              <c:strCache>
                <c:ptCount val="1"/>
                <c:pt idx="0">
                  <c:v>Female</c:v>
                </c:pt>
              </c:strCache>
            </c:strRef>
          </c:tx>
          <c:spPr>
            <a:solidFill>
              <a:schemeClr val="accent2"/>
            </a:solidFill>
            <a:ln>
              <a:noFill/>
            </a:ln>
            <a:effectLst/>
          </c:spPr>
          <c:invertIfNegative val="0"/>
          <c:dPt>
            <c:idx val="0"/>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12-17D9-4D54-8734-3F3847FF4C2C}"/>
              </c:ext>
            </c:extLst>
          </c:dPt>
          <c:dPt>
            <c:idx val="1"/>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14-17D9-4D54-8734-3F3847FF4C2C}"/>
              </c:ext>
            </c:extLst>
          </c:dPt>
          <c:dPt>
            <c:idx val="2"/>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16-17D9-4D54-8734-3F3847FF4C2C}"/>
              </c:ext>
            </c:extLst>
          </c:dPt>
          <c:dPt>
            <c:idx val="4"/>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18-17D9-4D54-8734-3F3847FF4C2C}"/>
              </c:ext>
            </c:extLst>
          </c:dPt>
          <c:dPt>
            <c:idx val="5"/>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1A-17D9-4D54-8734-3F3847FF4C2C}"/>
              </c:ext>
            </c:extLst>
          </c:dPt>
          <c:dPt>
            <c:idx val="6"/>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1C-17D9-4D54-8734-3F3847FF4C2C}"/>
              </c:ext>
            </c:extLst>
          </c:dPt>
          <c:dPt>
            <c:idx val="7"/>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1E-17D9-4D54-8734-3F3847FF4C2C}"/>
              </c:ext>
            </c:extLst>
          </c:dPt>
          <c:dPt>
            <c:idx val="8"/>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20-17D9-4D54-8734-3F3847FF4C2C}"/>
              </c:ext>
            </c:extLst>
          </c:dPt>
          <c:dPt>
            <c:idx val="1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22-17D9-4D54-8734-3F3847FF4C2C}"/>
              </c:ext>
            </c:extLst>
          </c:dPt>
          <c:dPt>
            <c:idx val="11"/>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24-17D9-4D54-8734-3F3847FF4C2C}"/>
              </c:ext>
            </c:extLst>
          </c:dPt>
          <c:dPt>
            <c:idx val="12"/>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26-17D9-4D54-8734-3F3847FF4C2C}"/>
              </c:ext>
            </c:extLst>
          </c:dPt>
          <c:dPt>
            <c:idx val="13"/>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28-17D9-4D54-8734-3F3847FF4C2C}"/>
              </c:ext>
            </c:extLst>
          </c:dPt>
          <c:cat>
            <c:strRef>
              <c:f>Sheet1!$A$3:$A$16</c:f>
              <c:strCache>
                <c:ptCount val="14"/>
                <c:pt idx="0">
                  <c:v>Snow White (1937)</c:v>
                </c:pt>
                <c:pt idx="1">
                  <c:v>Cinderella (1950)</c:v>
                </c:pt>
                <c:pt idx="2">
                  <c:v>Sleeping Beauty (1957)</c:v>
                </c:pt>
                <c:pt idx="4">
                  <c:v>Little Mermaid (1989)</c:v>
                </c:pt>
                <c:pt idx="5">
                  <c:v>Beauty and the Beast (1991)</c:v>
                </c:pt>
                <c:pt idx="6">
                  <c:v>Aladdin (1992)</c:v>
                </c:pt>
                <c:pt idx="7">
                  <c:v>Pocahontas (1995)</c:v>
                </c:pt>
                <c:pt idx="8">
                  <c:v>Mulan (1998)</c:v>
                </c:pt>
                <c:pt idx="10">
                  <c:v>Princess and Frog (2009)</c:v>
                </c:pt>
                <c:pt idx="11">
                  <c:v>Tangled (2010)</c:v>
                </c:pt>
                <c:pt idx="12">
                  <c:v>Brave (2012)</c:v>
                </c:pt>
                <c:pt idx="13">
                  <c:v>Frozen (2013)</c:v>
                </c:pt>
              </c:strCache>
            </c:strRef>
          </c:cat>
          <c:val>
            <c:numRef>
              <c:f>Sheet1!$C$3:$C$16</c:f>
              <c:numCache>
                <c:formatCode>General</c:formatCode>
                <c:ptCount val="14"/>
                <c:pt idx="0">
                  <c:v>2</c:v>
                </c:pt>
                <c:pt idx="1">
                  <c:v>7</c:v>
                </c:pt>
                <c:pt idx="2">
                  <c:v>6</c:v>
                </c:pt>
                <c:pt idx="4">
                  <c:v>7</c:v>
                </c:pt>
                <c:pt idx="5">
                  <c:v>17</c:v>
                </c:pt>
                <c:pt idx="6">
                  <c:v>2</c:v>
                </c:pt>
                <c:pt idx="7">
                  <c:v>3</c:v>
                </c:pt>
                <c:pt idx="8">
                  <c:v>10</c:v>
                </c:pt>
                <c:pt idx="10">
                  <c:v>7</c:v>
                </c:pt>
                <c:pt idx="11">
                  <c:v>4</c:v>
                </c:pt>
                <c:pt idx="12">
                  <c:v>10</c:v>
                </c:pt>
                <c:pt idx="13">
                  <c:v>17</c:v>
                </c:pt>
              </c:numCache>
            </c:numRef>
          </c:val>
          <c:extLst xmlns:c16r2="http://schemas.microsoft.com/office/drawing/2015/06/chart">
            <c:ext xmlns:c16="http://schemas.microsoft.com/office/drawing/2014/chart" uri="{C3380CC4-5D6E-409C-BE32-E72D297353CC}">
              <c16:uniqueId val="{00000029-17D9-4D54-8734-3F3847FF4C2C}"/>
            </c:ext>
          </c:extLst>
        </c:ser>
        <c:dLbls>
          <c:showLegendKey val="0"/>
          <c:showVal val="0"/>
          <c:showCatName val="0"/>
          <c:showSerName val="0"/>
          <c:showPercent val="0"/>
          <c:showBubbleSize val="0"/>
        </c:dLbls>
        <c:gapWidth val="219"/>
        <c:overlap val="-27"/>
        <c:axId val="251682160"/>
        <c:axId val="194357664"/>
      </c:barChart>
      <c:catAx>
        <c:axId val="25168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74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4357664"/>
        <c:crosses val="autoZero"/>
        <c:auto val="1"/>
        <c:lblAlgn val="ctr"/>
        <c:lblOffset val="100"/>
        <c:noMultiLvlLbl val="0"/>
      </c:catAx>
      <c:valAx>
        <c:axId val="194357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1682160"/>
        <c:crosses val="autoZero"/>
        <c:crossBetween val="between"/>
      </c:valAx>
      <c:spPr>
        <a:noFill/>
        <a:ln>
          <a:noFill/>
        </a:ln>
        <a:effectLst/>
      </c:spPr>
    </c:plotArea>
    <c:legend>
      <c:legendPos val="tr"/>
      <c:layout>
        <c:manualLayout>
          <c:xMode val="edge"/>
          <c:yMode val="edge"/>
          <c:x val="0.84987892408982779"/>
          <c:y val="2.7418874376995334E-2"/>
          <c:w val="0.13170226106663793"/>
          <c:h val="0.1085817658561667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Skills: Men Vs. Women</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'LSA Stats'!$E$58</c:f>
              <c:strCache>
                <c:ptCount val="1"/>
                <c:pt idx="0">
                  <c:v>Men</c:v>
                </c:pt>
              </c:strCache>
            </c:strRef>
          </c:tx>
          <c:spPr>
            <a:solidFill>
              <a:schemeClr val="accent1"/>
            </a:solidFill>
            <a:ln>
              <a:noFill/>
            </a:ln>
            <a:effectLst/>
          </c:spPr>
          <c:invertIfNegative val="0"/>
          <c:dLbls>
            <c:dLbl>
              <c:idx val="1"/>
              <c:layout/>
              <c:tx>
                <c:rich>
                  <a:bodyPr/>
                  <a:lstStyle/>
                  <a:p>
                    <a:r>
                      <a:rPr lang="en-US" smtClean="0"/>
                      <a:t>*</a:t>
                    </a:r>
                  </a:p>
                  <a:p>
                    <a:fld id="{5131B39F-F01A-4FFB-8C34-86C4D147255F}"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'LSA Stats'!$F$57:$H$57</c:f>
              <c:strCache>
                <c:ptCount val="3"/>
                <c:pt idx="0">
                  <c:v>Classics</c:v>
                </c:pt>
                <c:pt idx="1">
                  <c:v>Renaissance</c:v>
                </c:pt>
                <c:pt idx="2">
                  <c:v>New Age</c:v>
                </c:pt>
              </c:strCache>
            </c:strRef>
          </c:cat>
          <c:val>
            <c:numRef>
              <c:f>'LSA Stats'!$F$58:$H$58</c:f>
              <c:numCache>
                <c:formatCode>0%</c:formatCode>
                <c:ptCount val="3"/>
                <c:pt idx="0">
                  <c:v>0.42857142857142855</c:v>
                </c:pt>
                <c:pt idx="1">
                  <c:v>0.82558139534883723</c:v>
                </c:pt>
                <c:pt idx="2">
                  <c:v>0.42592592592592593</c:v>
                </c:pt>
              </c:numCache>
            </c:numRef>
          </c:val>
          <c:extLst xmlns:c16r2="http://schemas.microsoft.com/office/drawing/2015/06/chart">
            <c:ext xmlns:c16="http://schemas.microsoft.com/office/drawing/2014/chart" uri="{C3380CC4-5D6E-409C-BE32-E72D297353CC}">
              <c16:uniqueId val="{00000000-6CB2-48BC-9EFC-D8C023039F8A}"/>
            </c:ext>
          </c:extLst>
        </c:ser>
        <c:ser>
          <c:idx val="1"/>
          <c:order val="1"/>
          <c:tx>
            <c:strRef>
              <c:f>'LSA Stats'!$E$59</c:f>
              <c:strCache>
                <c:ptCount val="1"/>
                <c:pt idx="0">
                  <c:v>Women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'LSA Stats'!$F$57:$H$57</c:f>
              <c:strCache>
                <c:ptCount val="3"/>
                <c:pt idx="0">
                  <c:v>Classics</c:v>
                </c:pt>
                <c:pt idx="1">
                  <c:v>Renaissance</c:v>
                </c:pt>
                <c:pt idx="2">
                  <c:v>New Age</c:v>
                </c:pt>
              </c:strCache>
            </c:strRef>
          </c:cat>
          <c:val>
            <c:numRef>
              <c:f>'LSA Stats'!$F$59:$H$59</c:f>
              <c:numCache>
                <c:formatCode>0%</c:formatCode>
                <c:ptCount val="3"/>
                <c:pt idx="0">
                  <c:v>0.5714285714285714</c:v>
                </c:pt>
                <c:pt idx="1">
                  <c:v>0.1744186046511628</c:v>
                </c:pt>
                <c:pt idx="2">
                  <c:v>0.57407407407407407</c:v>
                </c:pt>
              </c:numCache>
            </c:numRef>
          </c:val>
          <c:extLst xmlns:c16r2="http://schemas.microsoft.com/office/drawing/2015/06/chart">
            <c:ext xmlns:c16="http://schemas.microsoft.com/office/drawing/2014/chart" uri="{C3380CC4-5D6E-409C-BE32-E72D297353CC}">
              <c16:uniqueId val="{00000001-6CB2-48BC-9EFC-D8C023039F8A}"/>
            </c:ext>
          </c:extLst>
        </c:ser>
        <c:dLbls>
          <c:showLegendKey val="0"/>
          <c:showVal val="0"/>
          <c:showCatName val="0"/>
          <c:showSerName val="0"/>
          <c:showPercent val="0"/>
          <c:showBubbleSize val="0"/>
        </c:dLbls>
        <c:gapWidth val="219"/>
        <c:overlap val="-27"/>
        <c:axId val="293969368"/>
        <c:axId val="293966232"/>
      </c:barChart>
      <c:catAx>
        <c:axId val="293969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93966232"/>
        <c:crosses val="autoZero"/>
        <c:auto val="1"/>
        <c:lblAlgn val="ctr"/>
        <c:lblOffset val="100"/>
        <c:noMultiLvlLbl val="0"/>
      </c:catAx>
      <c:valAx>
        <c:axId val="293966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93969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Classics Era:</a:t>
            </a:r>
          </a:p>
          <a:p>
            <a:pPr>
              <a:defRPr sz="2400"/>
            </a:pPr>
            <a:r>
              <a:rPr lang="en-US" sz="2400"/>
              <a:t>Male vs. Female Speech</a:t>
            </a:r>
          </a:p>
        </c:rich>
      </c:tx>
      <c:layout>
        <c:manualLayout>
          <c:xMode val="edge"/>
          <c:yMode val="edge"/>
          <c:x val="0.32189093700012267"/>
          <c:y val="1.432113318127622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Sheet1!$B$20</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Sheet1!$A$21:$A$23</c:f>
              <c:strCache>
                <c:ptCount val="3"/>
                <c:pt idx="0">
                  <c:v>Snow White (1937)</c:v>
                </c:pt>
                <c:pt idx="1">
                  <c:v>Cinderella (1950)</c:v>
                </c:pt>
                <c:pt idx="2">
                  <c:v>Sleeping Beauty (1957)</c:v>
                </c:pt>
              </c:strCache>
            </c:strRef>
          </c:cat>
          <c:val>
            <c:numRef>
              <c:f>Sheet1!$B$21:$B$23</c:f>
              <c:numCache>
                <c:formatCode>0%</c:formatCode>
                <c:ptCount val="3"/>
                <c:pt idx="0">
                  <c:v>0.50131839156229396</c:v>
                </c:pt>
                <c:pt idx="1">
                  <c:v>0.414791713076409</c:v>
                </c:pt>
                <c:pt idx="2">
                  <c:v>0.29499366286438528</c:v>
                </c:pt>
              </c:numCache>
            </c:numRef>
          </c:val>
        </c:ser>
        <c:ser>
          <c:idx val="1"/>
          <c:order val="1"/>
          <c:tx>
            <c:strRef>
              <c:f>Sheet1!$C$20</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Sheet1!$A$21:$A$23</c:f>
              <c:strCache>
                <c:ptCount val="3"/>
                <c:pt idx="0">
                  <c:v>Snow White (1937)</c:v>
                </c:pt>
                <c:pt idx="1">
                  <c:v>Cinderella (1950)</c:v>
                </c:pt>
                <c:pt idx="2">
                  <c:v>Sleeping Beauty (1957)</c:v>
                </c:pt>
              </c:strCache>
            </c:strRef>
          </c:cat>
          <c:val>
            <c:numRef>
              <c:f>Sheet1!$C$21:$C$23</c:f>
              <c:numCache>
                <c:formatCode>0%</c:formatCode>
                <c:ptCount val="3"/>
                <c:pt idx="0">
                  <c:v>0.49868160843770598</c:v>
                </c:pt>
                <c:pt idx="1">
                  <c:v>0.58520828692359095</c:v>
                </c:pt>
                <c:pt idx="2">
                  <c:v>0.70500633713561467</c:v>
                </c:pt>
              </c:numCache>
            </c:numRef>
          </c:val>
        </c:ser>
        <c:dLbls>
          <c:dLblPos val="outEnd"/>
          <c:showLegendKey val="0"/>
          <c:showVal val="1"/>
          <c:showCatName val="0"/>
          <c:showSerName val="0"/>
          <c:showPercent val="0"/>
          <c:showBubbleSize val="0"/>
        </c:dLbls>
        <c:gapWidth val="219"/>
        <c:overlap val="-27"/>
        <c:axId val="288632128"/>
        <c:axId val="288632520"/>
      </c:barChart>
      <c:catAx>
        <c:axId val="28863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88632520"/>
        <c:crosses val="autoZero"/>
        <c:auto val="1"/>
        <c:lblAlgn val="ctr"/>
        <c:lblOffset val="100"/>
        <c:noMultiLvlLbl val="0"/>
      </c:catAx>
      <c:valAx>
        <c:axId val="288632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8632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Renaissance Era:</a:t>
            </a:r>
          </a:p>
          <a:p>
            <a:pPr>
              <a:defRPr sz="2400"/>
            </a:pPr>
            <a:r>
              <a:rPr lang="en-US" sz="2400"/>
              <a:t>Male vs. Female Speech</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Sheet1!$B$24</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Sheet1!$A$25:$A$29</c:f>
              <c:strCache>
                <c:ptCount val="5"/>
                <c:pt idx="0">
                  <c:v>Little Mermaid (1989)</c:v>
                </c:pt>
                <c:pt idx="1">
                  <c:v>Beauty and the Beast (1991)</c:v>
                </c:pt>
                <c:pt idx="2">
                  <c:v>Aladdin (1992)</c:v>
                </c:pt>
                <c:pt idx="3">
                  <c:v>Pocahontas (1995)</c:v>
                </c:pt>
                <c:pt idx="4">
                  <c:v>Mulan (1998)</c:v>
                </c:pt>
              </c:strCache>
            </c:strRef>
          </c:cat>
          <c:val>
            <c:numRef>
              <c:f>Sheet1!$B$25:$B$29</c:f>
              <c:numCache>
                <c:formatCode>0%</c:formatCode>
                <c:ptCount val="5"/>
                <c:pt idx="0">
                  <c:v>0.68389497622493278</c:v>
                </c:pt>
                <c:pt idx="1">
                  <c:v>0.71068568079703065</c:v>
                </c:pt>
                <c:pt idx="2">
                  <c:v>0.89723381239375677</c:v>
                </c:pt>
                <c:pt idx="3">
                  <c:v>0.75612557427258809</c:v>
                </c:pt>
                <c:pt idx="4">
                  <c:v>0.76638176638176636</c:v>
                </c:pt>
              </c:numCache>
            </c:numRef>
          </c:val>
        </c:ser>
        <c:ser>
          <c:idx val="1"/>
          <c:order val="1"/>
          <c:tx>
            <c:strRef>
              <c:f>Sheet1!$C$24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Sheet1!$A$25:$A$29</c:f>
              <c:strCache>
                <c:ptCount val="5"/>
                <c:pt idx="0">
                  <c:v>Little Mermaid (1989)</c:v>
                </c:pt>
                <c:pt idx="1">
                  <c:v>Beauty and the Beast (1991)</c:v>
                </c:pt>
                <c:pt idx="2">
                  <c:v>Aladdin (1992)</c:v>
                </c:pt>
                <c:pt idx="3">
                  <c:v>Pocahontas (1995)</c:v>
                </c:pt>
                <c:pt idx="4">
                  <c:v>Mulan (1998)</c:v>
                </c:pt>
              </c:strCache>
            </c:strRef>
          </c:cat>
          <c:val>
            <c:numRef>
              <c:f>Sheet1!$C$25:$C$29</c:f>
              <c:numCache>
                <c:formatCode>0%</c:formatCode>
                <c:ptCount val="5"/>
                <c:pt idx="0">
                  <c:v>0.31610502377506722</c:v>
                </c:pt>
                <c:pt idx="1">
                  <c:v>0.28931431920296935</c:v>
                </c:pt>
                <c:pt idx="2">
                  <c:v>0.10276618760624325</c:v>
                </c:pt>
                <c:pt idx="3">
                  <c:v>0.24387442572741194</c:v>
                </c:pt>
                <c:pt idx="4">
                  <c:v>0.23361823361823361</c:v>
                </c:pt>
              </c:numCache>
            </c:numRef>
          </c:val>
        </c:ser>
        <c:dLbls>
          <c:dLblPos val="outEnd"/>
          <c:showLegendKey val="0"/>
          <c:showVal val="1"/>
          <c:showCatName val="0"/>
          <c:showSerName val="0"/>
          <c:showPercent val="0"/>
          <c:showBubbleSize val="0"/>
        </c:dLbls>
        <c:gapWidth val="219"/>
        <c:overlap val="-27"/>
        <c:axId val="288637616"/>
        <c:axId val="288638400"/>
      </c:barChart>
      <c:catAx>
        <c:axId val="28863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88638400"/>
        <c:crosses val="autoZero"/>
        <c:auto val="1"/>
        <c:lblAlgn val="ctr"/>
        <c:lblOffset val="100"/>
        <c:noMultiLvlLbl val="0"/>
      </c:catAx>
      <c:valAx>
        <c:axId val="288638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8637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New Age Era: </a:t>
            </a:r>
          </a:p>
          <a:p>
            <a:pPr>
              <a:defRPr sz="2400"/>
            </a:pPr>
            <a:r>
              <a:rPr lang="en-US" sz="2400"/>
              <a:t>Male vs. Female Speech</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Sheet1!$B$30</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Sheet1!$A$31:$A$34</c:f>
              <c:strCache>
                <c:ptCount val="4"/>
                <c:pt idx="0">
                  <c:v>Princess and Frog (2009)</c:v>
                </c:pt>
                <c:pt idx="1">
                  <c:v>Tangled (2010)</c:v>
                </c:pt>
                <c:pt idx="2">
                  <c:v>Brave (2012)</c:v>
                </c:pt>
                <c:pt idx="3">
                  <c:v>Frozen (2013)</c:v>
                </c:pt>
              </c:strCache>
            </c:strRef>
          </c:cat>
          <c:val>
            <c:numRef>
              <c:f>Sheet1!$B$31:$B$34</c:f>
              <c:numCache>
                <c:formatCode>0%</c:formatCode>
                <c:ptCount val="4"/>
                <c:pt idx="0">
                  <c:v>0.75612557427258809</c:v>
                </c:pt>
                <c:pt idx="1">
                  <c:v>0.48784283213382612</c:v>
                </c:pt>
                <c:pt idx="2">
                  <c:v>0.25847927288849482</c:v>
                </c:pt>
                <c:pt idx="3">
                  <c:v>0.59458051068264717</c:v>
                </c:pt>
              </c:numCache>
            </c:numRef>
          </c:val>
        </c:ser>
        <c:ser>
          <c:idx val="1"/>
          <c:order val="1"/>
          <c:tx>
            <c:strRef>
              <c:f>Sheet1!$C$30</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Sheet1!$A$31:$A$34</c:f>
              <c:strCache>
                <c:ptCount val="4"/>
                <c:pt idx="0">
                  <c:v>Princess and Frog (2009)</c:v>
                </c:pt>
                <c:pt idx="1">
                  <c:v>Tangled (2010)</c:v>
                </c:pt>
                <c:pt idx="2">
                  <c:v>Brave (2012)</c:v>
                </c:pt>
                <c:pt idx="3">
                  <c:v>Frozen (2013)</c:v>
                </c:pt>
              </c:strCache>
            </c:strRef>
          </c:cat>
          <c:val>
            <c:numRef>
              <c:f>Sheet1!$C$31:$C$34</c:f>
              <c:numCache>
                <c:formatCode>0%</c:formatCode>
                <c:ptCount val="4"/>
                <c:pt idx="0">
                  <c:v>0.24387442572741194</c:v>
                </c:pt>
                <c:pt idx="1">
                  <c:v>0.5179926084419374</c:v>
                </c:pt>
                <c:pt idx="2">
                  <c:v>0.74152072711150518</c:v>
                </c:pt>
                <c:pt idx="3">
                  <c:v>0.41097793989925308</c:v>
                </c:pt>
              </c:numCache>
            </c:numRef>
          </c:val>
        </c:ser>
        <c:dLbls>
          <c:dLblPos val="outEnd"/>
          <c:showLegendKey val="0"/>
          <c:showVal val="1"/>
          <c:showCatName val="0"/>
          <c:showSerName val="0"/>
          <c:showPercent val="0"/>
          <c:showBubbleSize val="0"/>
        </c:dLbls>
        <c:gapWidth val="219"/>
        <c:overlap val="-27"/>
        <c:axId val="288632912"/>
        <c:axId val="288633304"/>
      </c:barChart>
      <c:catAx>
        <c:axId val="28863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88633304"/>
        <c:crosses val="autoZero"/>
        <c:auto val="1"/>
        <c:lblAlgn val="ctr"/>
        <c:lblOffset val="100"/>
        <c:noMultiLvlLbl val="0"/>
      </c:catAx>
      <c:valAx>
        <c:axId val="288633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8632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Female </a:t>
            </a:r>
            <a:r>
              <a:rPr lang="en-US" sz="1800" b="1" dirty="0" smtClean="0"/>
              <a:t>Receivers</a:t>
            </a:r>
            <a:r>
              <a:rPr lang="en-US" sz="1800" b="1" dirty="0"/>
              <a:t>: Appearance </a:t>
            </a:r>
            <a:r>
              <a:rPr lang="en-US" sz="1800" b="1" dirty="0" smtClean="0"/>
              <a:t>vs</a:t>
            </a:r>
            <a:r>
              <a:rPr lang="en-US" sz="1800" b="1" dirty="0"/>
              <a:t>. Skill</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'LSA Stats'!$A$30</c:f>
              <c:strCache>
                <c:ptCount val="1"/>
                <c:pt idx="0">
                  <c:v>appearance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'LSA Stats'!$B$29:$D$29</c:f>
              <c:strCache>
                <c:ptCount val="3"/>
                <c:pt idx="0">
                  <c:v>Classics</c:v>
                </c:pt>
                <c:pt idx="1">
                  <c:v>Renaissance</c:v>
                </c:pt>
                <c:pt idx="2">
                  <c:v>New Age</c:v>
                </c:pt>
              </c:strCache>
            </c:strRef>
          </c:cat>
          <c:val>
            <c:numRef>
              <c:f>'LSA Stats'!$B$30:$D$30</c:f>
              <c:numCache>
                <c:formatCode>0%</c:formatCode>
                <c:ptCount val="3"/>
                <c:pt idx="0">
                  <c:v>0.55263157894736847</c:v>
                </c:pt>
                <c:pt idx="1">
                  <c:v>0.38461538461538464</c:v>
                </c:pt>
                <c:pt idx="2">
                  <c:v>0.22077922077922077</c:v>
                </c:pt>
              </c:numCache>
            </c:numRef>
          </c:val>
          <c:extLst xmlns:c16r2="http://schemas.microsoft.com/office/drawing/2015/06/chart">
            <c:ext xmlns:c16="http://schemas.microsoft.com/office/drawing/2014/chart" uri="{C3380CC4-5D6E-409C-BE32-E72D297353CC}">
              <c16:uniqueId val="{00000000-23F4-428E-87B6-203F87EDD144}"/>
            </c:ext>
          </c:extLst>
        </c:ser>
        <c:ser>
          <c:idx val="1"/>
          <c:order val="1"/>
          <c:tx>
            <c:strRef>
              <c:f>'LSA Stats'!$A$31</c:f>
              <c:strCache>
                <c:ptCount val="1"/>
                <c:pt idx="0">
                  <c:v>skill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'LSA Stats'!$B$29:$D$29</c:f>
              <c:strCache>
                <c:ptCount val="3"/>
                <c:pt idx="0">
                  <c:v>Classics</c:v>
                </c:pt>
                <c:pt idx="1">
                  <c:v>Renaissance</c:v>
                </c:pt>
                <c:pt idx="2">
                  <c:v>New Age</c:v>
                </c:pt>
              </c:strCache>
            </c:strRef>
          </c:cat>
          <c:val>
            <c:numRef>
              <c:f>'LSA Stats'!$B$31:$D$31</c:f>
              <c:numCache>
                <c:formatCode>0%</c:formatCode>
                <c:ptCount val="3"/>
                <c:pt idx="0">
                  <c:v>0.10526315789473684</c:v>
                </c:pt>
                <c:pt idx="1">
                  <c:v>0.23076923076923078</c:v>
                </c:pt>
                <c:pt idx="2">
                  <c:v>0.40259740259740262</c:v>
                </c:pt>
              </c:numCache>
            </c:numRef>
          </c:val>
          <c:extLst xmlns:c16r2="http://schemas.microsoft.com/office/drawing/2015/06/chart">
            <c:ext xmlns:c16="http://schemas.microsoft.com/office/drawing/2014/chart" uri="{C3380CC4-5D6E-409C-BE32-E72D297353CC}">
              <c16:uniqueId val="{00000001-23F4-428E-87B6-203F87EDD144}"/>
            </c:ext>
          </c:extLst>
        </c:ser>
        <c:dLbls>
          <c:showLegendKey val="0"/>
          <c:showVal val="0"/>
          <c:showCatName val="0"/>
          <c:showSerName val="0"/>
          <c:showPercent val="0"/>
          <c:showBubbleSize val="0"/>
        </c:dLbls>
        <c:gapWidth val="219"/>
        <c:overlap val="-27"/>
        <c:axId val="194360016"/>
        <c:axId val="194360408"/>
      </c:barChart>
      <c:catAx>
        <c:axId val="19436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4360408"/>
        <c:crosses val="autoZero"/>
        <c:auto val="1"/>
        <c:lblAlgn val="ctr"/>
        <c:lblOffset val="100"/>
        <c:noMultiLvlLbl val="0"/>
      </c:catAx>
      <c:valAx>
        <c:axId val="194360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4360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sz="1600" b="1" dirty="0"/>
              <a:t>Male </a:t>
            </a:r>
            <a:r>
              <a:rPr lang="en-US" sz="1600" b="1" dirty="0" smtClean="0"/>
              <a:t>Receivers: </a:t>
            </a:r>
            <a:r>
              <a:rPr lang="en-US" sz="1600" b="1" dirty="0"/>
              <a:t>Appearance </a:t>
            </a:r>
            <a:r>
              <a:rPr lang="en-US" sz="1600" b="1" dirty="0" smtClean="0"/>
              <a:t>vs</a:t>
            </a:r>
            <a:r>
              <a:rPr lang="en-US" sz="1600" b="1" dirty="0"/>
              <a:t>. Skill</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'LSA Stats'!$G$30</c:f>
              <c:strCache>
                <c:ptCount val="1"/>
                <c:pt idx="0">
                  <c:v>Appearance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'LSA Stats'!$H$29:$J$29</c:f>
              <c:strCache>
                <c:ptCount val="3"/>
                <c:pt idx="0">
                  <c:v>Classics</c:v>
                </c:pt>
                <c:pt idx="1">
                  <c:v>Renaissance</c:v>
                </c:pt>
                <c:pt idx="2">
                  <c:v>New Age</c:v>
                </c:pt>
              </c:strCache>
            </c:strRef>
          </c:cat>
          <c:val>
            <c:numRef>
              <c:f>'LSA Stats'!$H$30:$J$30</c:f>
              <c:numCache>
                <c:formatCode>0%</c:formatCode>
                <c:ptCount val="3"/>
                <c:pt idx="0">
                  <c:v>0.2608695652173913</c:v>
                </c:pt>
                <c:pt idx="1">
                  <c:v>0.12307692307692308</c:v>
                </c:pt>
                <c:pt idx="2">
                  <c:v>0.23636363636363636</c:v>
                </c:pt>
              </c:numCache>
            </c:numRef>
          </c:val>
          <c:extLst xmlns:c16r2="http://schemas.microsoft.com/office/drawing/2015/06/chart">
            <c:ext xmlns:c16="http://schemas.microsoft.com/office/drawing/2014/chart" uri="{C3380CC4-5D6E-409C-BE32-E72D297353CC}">
              <c16:uniqueId val="{00000000-CD56-4236-99B5-C3C82E44FC62}"/>
            </c:ext>
          </c:extLst>
        </c:ser>
        <c:ser>
          <c:idx val="1"/>
          <c:order val="1"/>
          <c:tx>
            <c:strRef>
              <c:f>'LSA Stats'!$G$31</c:f>
              <c:strCache>
                <c:ptCount val="1"/>
                <c:pt idx="0">
                  <c:v>Skill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'LSA Stats'!$H$29:$J$29</c:f>
              <c:strCache>
                <c:ptCount val="3"/>
                <c:pt idx="0">
                  <c:v>Classics</c:v>
                </c:pt>
                <c:pt idx="1">
                  <c:v>Renaissance</c:v>
                </c:pt>
                <c:pt idx="2">
                  <c:v>New Age</c:v>
                </c:pt>
              </c:strCache>
            </c:strRef>
          </c:cat>
          <c:val>
            <c:numRef>
              <c:f>'LSA Stats'!$H$31:$J$31</c:f>
              <c:numCache>
                <c:formatCode>0%</c:formatCode>
                <c:ptCount val="3"/>
                <c:pt idx="0">
                  <c:v>0.13043478260869565</c:v>
                </c:pt>
                <c:pt idx="1">
                  <c:v>0.5461538461538461</c:v>
                </c:pt>
                <c:pt idx="2">
                  <c:v>0.41818181818181815</c:v>
                </c:pt>
              </c:numCache>
            </c:numRef>
          </c:val>
          <c:extLst xmlns:c16r2="http://schemas.microsoft.com/office/drawing/2015/06/chart">
            <c:ext xmlns:c16="http://schemas.microsoft.com/office/drawing/2014/chart" uri="{C3380CC4-5D6E-409C-BE32-E72D297353CC}">
              <c16:uniqueId val="{00000001-CD56-4236-99B5-C3C82E44FC62}"/>
            </c:ext>
          </c:extLst>
        </c:ser>
        <c:dLbls>
          <c:showLegendKey val="0"/>
          <c:showVal val="0"/>
          <c:showCatName val="0"/>
          <c:showSerName val="0"/>
          <c:showPercent val="0"/>
          <c:showBubbleSize val="0"/>
        </c:dLbls>
        <c:gapWidth val="219"/>
        <c:overlap val="-27"/>
        <c:axId val="194361192"/>
        <c:axId val="253242800"/>
      </c:barChart>
      <c:catAx>
        <c:axId val="194361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3242800"/>
        <c:crosses val="autoZero"/>
        <c:auto val="1"/>
        <c:lblAlgn val="ctr"/>
        <c:lblOffset val="100"/>
        <c:noMultiLvlLbl val="0"/>
      </c:catAx>
      <c:valAx>
        <c:axId val="253242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43611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sz="1600" b="1" dirty="0"/>
              <a:t>New Age Female Receivers: Appearance vs Skill</a:t>
            </a:r>
          </a:p>
        </c:rich>
      </c:tx>
      <c:layout>
        <c:manualLayout>
          <c:xMode val="edge"/>
          <c:yMode val="edge"/>
          <c:x val="0.11838888888888889"/>
          <c:y val="2.777777777777777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'LSA Stats'!$A$88</c:f>
              <c:strCache>
                <c:ptCount val="1"/>
                <c:pt idx="0">
                  <c:v>appearance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'LSA Stats'!$B$87:$E$87</c:f>
              <c:strCache>
                <c:ptCount val="4"/>
                <c:pt idx="0">
                  <c:v>Princess and the Frog (2009)</c:v>
                </c:pt>
                <c:pt idx="1">
                  <c:v>Tangled (2011)</c:v>
                </c:pt>
                <c:pt idx="2">
                  <c:v>Brave (2012)</c:v>
                </c:pt>
                <c:pt idx="3">
                  <c:v>Frozen (2013)</c:v>
                </c:pt>
              </c:strCache>
            </c:strRef>
          </c:cat>
          <c:val>
            <c:numRef>
              <c:f>'LSA Stats'!$B$88:$E$88</c:f>
              <c:numCache>
                <c:formatCode>0%</c:formatCode>
                <c:ptCount val="4"/>
                <c:pt idx="0">
                  <c:v>0.1111111111111111</c:v>
                </c:pt>
                <c:pt idx="1">
                  <c:v>0.27272727272727271</c:v>
                </c:pt>
                <c:pt idx="2">
                  <c:v>0.18181818181818182</c:v>
                </c:pt>
                <c:pt idx="3">
                  <c:v>0.30769230769230771</c:v>
                </c:pt>
              </c:numCache>
            </c:numRef>
          </c:val>
          <c:extLst xmlns:c16r2="http://schemas.microsoft.com/office/drawing/2015/06/chart">
            <c:ext xmlns:c16="http://schemas.microsoft.com/office/drawing/2014/chart" uri="{C3380CC4-5D6E-409C-BE32-E72D297353CC}">
              <c16:uniqueId val="{00000000-A7B3-4EC8-AD3F-30804D50A0CF}"/>
            </c:ext>
          </c:extLst>
        </c:ser>
        <c:ser>
          <c:idx val="1"/>
          <c:order val="1"/>
          <c:tx>
            <c:strRef>
              <c:f>'LSA Stats'!$A$89</c:f>
              <c:strCache>
                <c:ptCount val="1"/>
                <c:pt idx="0">
                  <c:v>skill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'LSA Stats'!$B$87:$E$87</c:f>
              <c:strCache>
                <c:ptCount val="4"/>
                <c:pt idx="0">
                  <c:v>Princess and the Frog (2009)</c:v>
                </c:pt>
                <c:pt idx="1">
                  <c:v>Tangled (2011)</c:v>
                </c:pt>
                <c:pt idx="2">
                  <c:v>Brave (2012)</c:v>
                </c:pt>
                <c:pt idx="3">
                  <c:v>Frozen (2013)</c:v>
                </c:pt>
              </c:strCache>
            </c:strRef>
          </c:cat>
          <c:val>
            <c:numRef>
              <c:f>'LSA Stats'!$B$89:$E$89</c:f>
              <c:numCache>
                <c:formatCode>0%</c:formatCode>
                <c:ptCount val="4"/>
                <c:pt idx="0">
                  <c:v>0.40740740740740738</c:v>
                </c:pt>
                <c:pt idx="1">
                  <c:v>0.45454545454545453</c:v>
                </c:pt>
                <c:pt idx="2">
                  <c:v>0.54545454545454541</c:v>
                </c:pt>
                <c:pt idx="3">
                  <c:v>0.34615384615384615</c:v>
                </c:pt>
              </c:numCache>
            </c:numRef>
          </c:val>
          <c:extLst xmlns:c16r2="http://schemas.microsoft.com/office/drawing/2015/06/chart">
            <c:ext xmlns:c16="http://schemas.microsoft.com/office/drawing/2014/chart" uri="{C3380CC4-5D6E-409C-BE32-E72D297353CC}">
              <c16:uniqueId val="{00000001-A7B3-4EC8-AD3F-30804D50A0CF}"/>
            </c:ext>
          </c:extLst>
        </c:ser>
        <c:dLbls>
          <c:dLblPos val="outEnd"/>
          <c:showLegendKey val="0"/>
          <c:showVal val="1"/>
          <c:showCatName val="0"/>
          <c:showSerName val="0"/>
          <c:showPercent val="0"/>
          <c:showBubbleSize val="0"/>
        </c:dLbls>
        <c:gapWidth val="219"/>
        <c:overlap val="-27"/>
        <c:axId val="253243584"/>
        <c:axId val="253241232"/>
      </c:barChart>
      <c:catAx>
        <c:axId val="25324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3241232"/>
        <c:crosses val="autoZero"/>
        <c:auto val="1"/>
        <c:lblAlgn val="ctr"/>
        <c:lblOffset val="100"/>
        <c:noMultiLvlLbl val="0"/>
      </c:catAx>
      <c:valAx>
        <c:axId val="253241232"/>
        <c:scaling>
          <c:orientation val="minMax"/>
          <c:max val="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32435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New Age Male Receivers: Appearance vs Skill</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'LSA Stats'!$G$88</c:f>
              <c:strCache>
                <c:ptCount val="1"/>
                <c:pt idx="0">
                  <c:v>appearance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'LSA Stats'!$H$87:$K$87</c:f>
              <c:strCache>
                <c:ptCount val="4"/>
                <c:pt idx="0">
                  <c:v>Princess and the Frog (2009)</c:v>
                </c:pt>
                <c:pt idx="1">
                  <c:v>Tangled (2011)</c:v>
                </c:pt>
                <c:pt idx="2">
                  <c:v>Brave (2012)</c:v>
                </c:pt>
                <c:pt idx="3">
                  <c:v>Frozen (2013)</c:v>
                </c:pt>
              </c:strCache>
            </c:strRef>
          </c:cat>
          <c:val>
            <c:numRef>
              <c:f>'LSA Stats'!$H$88:$K$88</c:f>
              <c:numCache>
                <c:formatCode>0%</c:formatCode>
                <c:ptCount val="4"/>
                <c:pt idx="0">
                  <c:v>0.16666666666666666</c:v>
                </c:pt>
                <c:pt idx="1">
                  <c:v>0.5</c:v>
                </c:pt>
                <c:pt idx="2">
                  <c:v>0.22222222222222221</c:v>
                </c:pt>
                <c:pt idx="3">
                  <c:v>0.21428571428571427</c:v>
                </c:pt>
              </c:numCache>
            </c:numRef>
          </c:val>
          <c:extLst xmlns:c16r2="http://schemas.microsoft.com/office/drawing/2015/06/chart">
            <c:ext xmlns:c16="http://schemas.microsoft.com/office/drawing/2014/chart" uri="{C3380CC4-5D6E-409C-BE32-E72D297353CC}">
              <c16:uniqueId val="{00000000-34D8-4ACB-A914-DCBA2D22C449}"/>
            </c:ext>
          </c:extLst>
        </c:ser>
        <c:ser>
          <c:idx val="1"/>
          <c:order val="1"/>
          <c:tx>
            <c:strRef>
              <c:f>'LSA Stats'!$G$89</c:f>
              <c:strCache>
                <c:ptCount val="1"/>
                <c:pt idx="0">
                  <c:v>skill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'LSA Stats'!$H$87:$K$87</c:f>
              <c:strCache>
                <c:ptCount val="4"/>
                <c:pt idx="0">
                  <c:v>Princess and the Frog (2009)</c:v>
                </c:pt>
                <c:pt idx="1">
                  <c:v>Tangled (2011)</c:v>
                </c:pt>
                <c:pt idx="2">
                  <c:v>Brave (2012)</c:v>
                </c:pt>
                <c:pt idx="3">
                  <c:v>Frozen (2013)</c:v>
                </c:pt>
              </c:strCache>
            </c:strRef>
          </c:cat>
          <c:val>
            <c:numRef>
              <c:f>'LSA Stats'!$H$89:$K$89</c:f>
              <c:numCache>
                <c:formatCode>0%</c:formatCode>
                <c:ptCount val="4"/>
                <c:pt idx="0">
                  <c:v>0.55555555555555558</c:v>
                </c:pt>
                <c:pt idx="1">
                  <c:v>0.1</c:v>
                </c:pt>
                <c:pt idx="2">
                  <c:v>0.77777777777777779</c:v>
                </c:pt>
                <c:pt idx="3">
                  <c:v>0.21428571428571427</c:v>
                </c:pt>
              </c:numCache>
            </c:numRef>
          </c:val>
          <c:extLst xmlns:c16r2="http://schemas.microsoft.com/office/drawing/2015/06/chart">
            <c:ext xmlns:c16="http://schemas.microsoft.com/office/drawing/2014/chart" uri="{C3380CC4-5D6E-409C-BE32-E72D297353CC}">
              <c16:uniqueId val="{00000001-34D8-4ACB-A914-DCBA2D22C449}"/>
            </c:ext>
          </c:extLst>
        </c:ser>
        <c:dLbls>
          <c:dLblPos val="outEnd"/>
          <c:showLegendKey val="0"/>
          <c:showVal val="1"/>
          <c:showCatName val="0"/>
          <c:showSerName val="0"/>
          <c:showPercent val="0"/>
          <c:showBubbleSize val="0"/>
        </c:dLbls>
        <c:gapWidth val="219"/>
        <c:overlap val="-27"/>
        <c:axId val="254061112"/>
        <c:axId val="254063072"/>
      </c:barChart>
      <c:catAx>
        <c:axId val="254061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4063072"/>
        <c:crosses val="autoZero"/>
        <c:auto val="1"/>
        <c:lblAlgn val="ctr"/>
        <c:lblOffset val="100"/>
        <c:noMultiLvlLbl val="0"/>
      </c:catAx>
      <c:valAx>
        <c:axId val="254063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4061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Appearance: Men Vs. Women</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'LSA Stats'!$A$58</c:f>
              <c:strCache>
                <c:ptCount val="1"/>
                <c:pt idx="0">
                  <c:v>men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'LSA Stats'!$B$57:$D$57</c:f>
              <c:strCache>
                <c:ptCount val="3"/>
                <c:pt idx="0">
                  <c:v>Classics</c:v>
                </c:pt>
                <c:pt idx="1">
                  <c:v>Renaissance</c:v>
                </c:pt>
                <c:pt idx="2">
                  <c:v>New Age</c:v>
                </c:pt>
              </c:strCache>
            </c:strRef>
          </c:cat>
          <c:val>
            <c:numRef>
              <c:f>'LSA Stats'!$B$58:$D$58</c:f>
              <c:numCache>
                <c:formatCode>0%</c:formatCode>
                <c:ptCount val="3"/>
                <c:pt idx="0">
                  <c:v>0.22222222222222221</c:v>
                </c:pt>
                <c:pt idx="1">
                  <c:v>0.3902439024390244</c:v>
                </c:pt>
                <c:pt idx="2">
                  <c:v>0.29545454545454547</c:v>
                </c:pt>
              </c:numCache>
            </c:numRef>
          </c:val>
          <c:extLst xmlns:c16r2="http://schemas.microsoft.com/office/drawing/2015/06/chart">
            <c:ext xmlns:c16="http://schemas.microsoft.com/office/drawing/2014/chart" uri="{C3380CC4-5D6E-409C-BE32-E72D297353CC}">
              <c16:uniqueId val="{00000000-415D-43CD-8275-F28F7220A701}"/>
            </c:ext>
          </c:extLst>
        </c:ser>
        <c:ser>
          <c:idx val="1"/>
          <c:order val="1"/>
          <c:tx>
            <c:strRef>
              <c:f>'LSA Stats'!$A$59</c:f>
              <c:strCache>
                <c:ptCount val="1"/>
                <c:pt idx="0">
                  <c:v>women</c:v>
                </c:pt>
              </c:strCache>
            </c:strRef>
          </c:tx>
          <c:spPr>
            <a:solidFill>
              <a:schemeClr val="accent2"/>
            </a:solidFill>
            <a:ln>
              <a:noFill/>
            </a:ln>
            <a:effectLst/>
          </c:spPr>
          <c:invertIfNegative val="0"/>
          <c:dLbls>
            <c:dLbl>
              <c:idx val="0"/>
              <c:layout>
                <c:manualLayout>
                  <c:x val="0"/>
                  <c:y val="2.6167470990164738E-3"/>
                </c:manualLayout>
              </c:layout>
              <c:tx>
                <c:rich>
                  <a:bodyPr/>
                  <a:lstStyle/>
                  <a:p>
                    <a:r>
                      <a:rPr lang="en-US" smtClean="0"/>
                      <a:t>*</a:t>
                    </a:r>
                  </a:p>
                  <a:p>
                    <a:fld id="{B41601D7-328C-430D-8BFF-053FB8AB2BCF}"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r>
                      <a:rPr lang="en-US" smtClean="0"/>
                      <a:t>*</a:t>
                    </a:r>
                  </a:p>
                  <a:p>
                    <a:fld id="{7022C041-4874-435C-AE1A-717F941ACB7E}"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r>
                      <a:rPr lang="en-US" smtClean="0"/>
                      <a:t>*</a:t>
                    </a:r>
                  </a:p>
                  <a:p>
                    <a:fld id="{DE13E671-42AE-4178-A451-2A0B104AC4AD}"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'LSA Stats'!$B$57:$D$57</c:f>
              <c:strCache>
                <c:ptCount val="3"/>
                <c:pt idx="0">
                  <c:v>Classics</c:v>
                </c:pt>
                <c:pt idx="1">
                  <c:v>Renaissance</c:v>
                </c:pt>
                <c:pt idx="2">
                  <c:v>New Age</c:v>
                </c:pt>
              </c:strCache>
            </c:strRef>
          </c:cat>
          <c:val>
            <c:numRef>
              <c:f>'LSA Stats'!$B$59:$D$59</c:f>
              <c:numCache>
                <c:formatCode>0%</c:formatCode>
                <c:ptCount val="3"/>
                <c:pt idx="0">
                  <c:v>0.77777777777777779</c:v>
                </c:pt>
                <c:pt idx="1">
                  <c:v>0.6097560975609756</c:v>
                </c:pt>
                <c:pt idx="2">
                  <c:v>0.70454545454545459</c:v>
                </c:pt>
              </c:numCache>
            </c:numRef>
          </c:val>
          <c:extLst xmlns:c16r2="http://schemas.microsoft.com/office/drawing/2015/06/chart">
            <c:ext xmlns:c16="http://schemas.microsoft.com/office/drawing/2014/chart" uri="{C3380CC4-5D6E-409C-BE32-E72D297353CC}">
              <c16:uniqueId val="{00000001-415D-43CD-8275-F28F7220A701}"/>
            </c:ext>
          </c:extLst>
        </c:ser>
        <c:dLbls>
          <c:showLegendKey val="0"/>
          <c:showVal val="0"/>
          <c:showCatName val="0"/>
          <c:showSerName val="0"/>
          <c:showPercent val="0"/>
          <c:showBubbleSize val="0"/>
        </c:dLbls>
        <c:gapWidth val="219"/>
        <c:overlap val="-27"/>
        <c:axId val="293967800"/>
        <c:axId val="293970152"/>
      </c:barChart>
      <c:catAx>
        <c:axId val="293967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93970152"/>
        <c:crosses val="autoZero"/>
        <c:auto val="1"/>
        <c:lblAlgn val="ctr"/>
        <c:lblOffset val="100"/>
        <c:noMultiLvlLbl val="0"/>
      </c:catAx>
      <c:valAx>
        <c:axId val="293970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93967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27CF65-34C6-4364-90C0-9A0FC564DD9A}"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F2709-A37E-4FA7-A34A-A388AB9023BC}" type="slidenum">
              <a:rPr lang="en-US" smtClean="0"/>
              <a:t>‹#›</a:t>
            </a:fld>
            <a:endParaRPr lang="en-US"/>
          </a:p>
        </p:txBody>
      </p:sp>
    </p:spTree>
    <p:extLst>
      <p:ext uri="{BB962C8B-B14F-4D97-AF65-F5344CB8AC3E}">
        <p14:creationId xmlns:p14="http://schemas.microsoft.com/office/powerpoint/2010/main" val="2239790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7CF65-34C6-4364-90C0-9A0FC564DD9A}"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F2709-A37E-4FA7-A34A-A388AB9023BC}" type="slidenum">
              <a:rPr lang="en-US" smtClean="0"/>
              <a:t>‹#›</a:t>
            </a:fld>
            <a:endParaRPr lang="en-US"/>
          </a:p>
        </p:txBody>
      </p:sp>
    </p:spTree>
    <p:extLst>
      <p:ext uri="{BB962C8B-B14F-4D97-AF65-F5344CB8AC3E}">
        <p14:creationId xmlns:p14="http://schemas.microsoft.com/office/powerpoint/2010/main" val="1213460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7CF65-34C6-4364-90C0-9A0FC564DD9A}"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F2709-A37E-4FA7-A34A-A388AB9023B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04745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7CF65-34C6-4364-90C0-9A0FC564DD9A}"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F2709-A37E-4FA7-A34A-A388AB9023BC}" type="slidenum">
              <a:rPr lang="en-US" smtClean="0"/>
              <a:t>‹#›</a:t>
            </a:fld>
            <a:endParaRPr lang="en-US"/>
          </a:p>
        </p:txBody>
      </p:sp>
    </p:spTree>
    <p:extLst>
      <p:ext uri="{BB962C8B-B14F-4D97-AF65-F5344CB8AC3E}">
        <p14:creationId xmlns:p14="http://schemas.microsoft.com/office/powerpoint/2010/main" val="2971280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7CF65-34C6-4364-90C0-9A0FC564DD9A}"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F2709-A37E-4FA7-A34A-A388AB9023B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6036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7CF65-34C6-4364-90C0-9A0FC564DD9A}"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F2709-A37E-4FA7-A34A-A388AB9023BC}" type="slidenum">
              <a:rPr lang="en-US" smtClean="0"/>
              <a:t>‹#›</a:t>
            </a:fld>
            <a:endParaRPr lang="en-US"/>
          </a:p>
        </p:txBody>
      </p:sp>
    </p:spTree>
    <p:extLst>
      <p:ext uri="{BB962C8B-B14F-4D97-AF65-F5344CB8AC3E}">
        <p14:creationId xmlns:p14="http://schemas.microsoft.com/office/powerpoint/2010/main" val="4207382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27CF65-34C6-4364-90C0-9A0FC564DD9A}"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F2709-A37E-4FA7-A34A-A388AB9023BC}" type="slidenum">
              <a:rPr lang="en-US" smtClean="0"/>
              <a:t>‹#›</a:t>
            </a:fld>
            <a:endParaRPr lang="en-US"/>
          </a:p>
        </p:txBody>
      </p:sp>
    </p:spTree>
    <p:extLst>
      <p:ext uri="{BB962C8B-B14F-4D97-AF65-F5344CB8AC3E}">
        <p14:creationId xmlns:p14="http://schemas.microsoft.com/office/powerpoint/2010/main" val="557430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27CF65-34C6-4364-90C0-9A0FC564DD9A}"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F2709-A37E-4FA7-A34A-A388AB9023BC}" type="slidenum">
              <a:rPr lang="en-US" smtClean="0"/>
              <a:t>‹#›</a:t>
            </a:fld>
            <a:endParaRPr lang="en-US"/>
          </a:p>
        </p:txBody>
      </p:sp>
    </p:spTree>
    <p:extLst>
      <p:ext uri="{BB962C8B-B14F-4D97-AF65-F5344CB8AC3E}">
        <p14:creationId xmlns:p14="http://schemas.microsoft.com/office/powerpoint/2010/main" val="152547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27CF65-34C6-4364-90C0-9A0FC564DD9A}"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F2709-A37E-4FA7-A34A-A388AB9023BC}" type="slidenum">
              <a:rPr lang="en-US" smtClean="0"/>
              <a:t>‹#›</a:t>
            </a:fld>
            <a:endParaRPr lang="en-US"/>
          </a:p>
        </p:txBody>
      </p:sp>
    </p:spTree>
    <p:extLst>
      <p:ext uri="{BB962C8B-B14F-4D97-AF65-F5344CB8AC3E}">
        <p14:creationId xmlns:p14="http://schemas.microsoft.com/office/powerpoint/2010/main" val="3757825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7CF65-34C6-4364-90C0-9A0FC564DD9A}"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F2709-A37E-4FA7-A34A-A388AB9023BC}" type="slidenum">
              <a:rPr lang="en-US" smtClean="0"/>
              <a:t>‹#›</a:t>
            </a:fld>
            <a:endParaRPr lang="en-US"/>
          </a:p>
        </p:txBody>
      </p:sp>
    </p:spTree>
    <p:extLst>
      <p:ext uri="{BB962C8B-B14F-4D97-AF65-F5344CB8AC3E}">
        <p14:creationId xmlns:p14="http://schemas.microsoft.com/office/powerpoint/2010/main" val="1092861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27CF65-34C6-4364-90C0-9A0FC564DD9A}" type="datetimeFigureOut">
              <a:rPr lang="en-US" smtClean="0"/>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F2709-A37E-4FA7-A34A-A388AB9023BC}" type="slidenum">
              <a:rPr lang="en-US" smtClean="0"/>
              <a:t>‹#›</a:t>
            </a:fld>
            <a:endParaRPr lang="en-US"/>
          </a:p>
        </p:txBody>
      </p:sp>
    </p:spTree>
    <p:extLst>
      <p:ext uri="{BB962C8B-B14F-4D97-AF65-F5344CB8AC3E}">
        <p14:creationId xmlns:p14="http://schemas.microsoft.com/office/powerpoint/2010/main" val="3906265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27CF65-34C6-4364-90C0-9A0FC564DD9A}" type="datetimeFigureOut">
              <a:rPr lang="en-US" smtClean="0"/>
              <a:t>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DF2709-A37E-4FA7-A34A-A388AB9023BC}" type="slidenum">
              <a:rPr lang="en-US" smtClean="0"/>
              <a:t>‹#›</a:t>
            </a:fld>
            <a:endParaRPr lang="en-US"/>
          </a:p>
        </p:txBody>
      </p:sp>
    </p:spTree>
    <p:extLst>
      <p:ext uri="{BB962C8B-B14F-4D97-AF65-F5344CB8AC3E}">
        <p14:creationId xmlns:p14="http://schemas.microsoft.com/office/powerpoint/2010/main" val="4180900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27CF65-34C6-4364-90C0-9A0FC564DD9A}" type="datetimeFigureOut">
              <a:rPr lang="en-US" smtClean="0"/>
              <a:t>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DF2709-A37E-4FA7-A34A-A388AB9023BC}" type="slidenum">
              <a:rPr lang="en-US" smtClean="0"/>
              <a:t>‹#›</a:t>
            </a:fld>
            <a:endParaRPr lang="en-US"/>
          </a:p>
        </p:txBody>
      </p:sp>
    </p:spTree>
    <p:extLst>
      <p:ext uri="{BB962C8B-B14F-4D97-AF65-F5344CB8AC3E}">
        <p14:creationId xmlns:p14="http://schemas.microsoft.com/office/powerpoint/2010/main" val="135325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7CF65-34C6-4364-90C0-9A0FC564DD9A}" type="datetimeFigureOut">
              <a:rPr lang="en-US" smtClean="0"/>
              <a:t>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DF2709-A37E-4FA7-A34A-A388AB9023BC}" type="slidenum">
              <a:rPr lang="en-US" smtClean="0"/>
              <a:t>‹#›</a:t>
            </a:fld>
            <a:endParaRPr lang="en-US"/>
          </a:p>
        </p:txBody>
      </p:sp>
    </p:spTree>
    <p:extLst>
      <p:ext uri="{BB962C8B-B14F-4D97-AF65-F5344CB8AC3E}">
        <p14:creationId xmlns:p14="http://schemas.microsoft.com/office/powerpoint/2010/main" val="3688903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7CF65-34C6-4364-90C0-9A0FC564DD9A}" type="datetimeFigureOut">
              <a:rPr lang="en-US" smtClean="0"/>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F2709-A37E-4FA7-A34A-A388AB9023BC}" type="slidenum">
              <a:rPr lang="en-US" smtClean="0"/>
              <a:t>‹#›</a:t>
            </a:fld>
            <a:endParaRPr lang="en-US"/>
          </a:p>
        </p:txBody>
      </p:sp>
    </p:spTree>
    <p:extLst>
      <p:ext uri="{BB962C8B-B14F-4D97-AF65-F5344CB8AC3E}">
        <p14:creationId xmlns:p14="http://schemas.microsoft.com/office/powerpoint/2010/main" val="3005193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7CF65-34C6-4364-90C0-9A0FC564DD9A}" type="datetimeFigureOut">
              <a:rPr lang="en-US" smtClean="0"/>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F2709-A37E-4FA7-A34A-A388AB9023BC}" type="slidenum">
              <a:rPr lang="en-US" smtClean="0"/>
              <a:t>‹#›</a:t>
            </a:fld>
            <a:endParaRPr lang="en-US"/>
          </a:p>
        </p:txBody>
      </p:sp>
    </p:spTree>
    <p:extLst>
      <p:ext uri="{BB962C8B-B14F-4D97-AF65-F5344CB8AC3E}">
        <p14:creationId xmlns:p14="http://schemas.microsoft.com/office/powerpoint/2010/main" val="3338910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27CF65-34C6-4364-90C0-9A0FC564DD9A}" type="datetimeFigureOut">
              <a:rPr lang="en-US" smtClean="0"/>
              <a:t>1/9/2016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ADF2709-A37E-4FA7-A34A-A388AB9023BC}" type="slidenum">
              <a:rPr lang="en-US" smtClean="0"/>
              <a:t>‹#›</a:t>
            </a:fld>
            <a:endParaRPr lang="en-US"/>
          </a:p>
        </p:txBody>
      </p:sp>
    </p:spTree>
    <p:extLst>
      <p:ext uri="{BB962C8B-B14F-4D97-AF65-F5344CB8AC3E}">
        <p14:creationId xmlns:p14="http://schemas.microsoft.com/office/powerpoint/2010/main" val="826794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cfought@pitzer.edu"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7158" y="1936092"/>
            <a:ext cx="7766936" cy="1646302"/>
          </a:xfrm>
        </p:spPr>
        <p:txBody>
          <a:bodyPr/>
          <a:lstStyle/>
          <a:p>
            <a:r>
              <a:rPr lang="en-US" sz="4800" dirty="0" smtClean="0"/>
              <a:t>A Quantitative Analysis of Gendered Compliments in Disney Princess Films</a:t>
            </a:r>
            <a:endParaRPr lang="en-US" sz="4800" dirty="0"/>
          </a:p>
        </p:txBody>
      </p:sp>
      <p:sp>
        <p:nvSpPr>
          <p:cNvPr id="3" name="Subtitle 2"/>
          <p:cNvSpPr>
            <a:spLocks noGrp="1"/>
          </p:cNvSpPr>
          <p:nvPr>
            <p:ph type="subTitle" idx="1"/>
          </p:nvPr>
        </p:nvSpPr>
        <p:spPr>
          <a:xfrm>
            <a:off x="1507067" y="3736603"/>
            <a:ext cx="7766936" cy="1096899"/>
          </a:xfrm>
        </p:spPr>
        <p:txBody>
          <a:bodyPr/>
          <a:lstStyle/>
          <a:p>
            <a:r>
              <a:rPr lang="en-US" dirty="0" smtClean="0"/>
              <a:t>Carmen Fought, </a:t>
            </a:r>
            <a:r>
              <a:rPr lang="en-US" dirty="0" err="1" smtClean="0"/>
              <a:t>Pitzer</a:t>
            </a:r>
            <a:r>
              <a:rPr lang="en-US" dirty="0" smtClean="0"/>
              <a:t> College</a:t>
            </a:r>
          </a:p>
          <a:p>
            <a:r>
              <a:rPr lang="en-US" dirty="0" smtClean="0"/>
              <a:t>Karen Eisenhauer, North Carolina State University</a:t>
            </a:r>
            <a:endParaRPr lang="en-US" dirty="0"/>
          </a:p>
        </p:txBody>
      </p:sp>
      <p:pic>
        <p:nvPicPr>
          <p:cNvPr id="3074" name="Picture 2" descr="http://images6.fanpop.com/image/photos/34500000/The-official-Disney-Princess-line-up-disney-princess-34511095-800-3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08" y="4678955"/>
            <a:ext cx="5552852" cy="1929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809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65908614"/>
              </p:ext>
            </p:extLst>
          </p:nvPr>
        </p:nvGraphicFramePr>
        <p:xfrm>
          <a:off x="450166" y="379828"/>
          <a:ext cx="9063159" cy="60069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0396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025655030"/>
              </p:ext>
            </p:extLst>
          </p:nvPr>
        </p:nvGraphicFramePr>
        <p:xfrm>
          <a:off x="407963" y="365760"/>
          <a:ext cx="8553157" cy="59787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0619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8523591"/>
              </p:ext>
            </p:extLst>
          </p:nvPr>
        </p:nvGraphicFramePr>
        <p:xfrm>
          <a:off x="450166" y="393894"/>
          <a:ext cx="8525022" cy="590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0737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Compliments</a:t>
            </a:r>
            <a:endParaRPr lang="en-US" dirty="0"/>
          </a:p>
        </p:txBody>
      </p:sp>
      <p:sp>
        <p:nvSpPr>
          <p:cNvPr id="3" name="Content Placeholder 2"/>
          <p:cNvSpPr>
            <a:spLocks noGrp="1"/>
          </p:cNvSpPr>
          <p:nvPr>
            <p:ph idx="1"/>
          </p:nvPr>
        </p:nvSpPr>
        <p:spPr>
          <a:xfrm>
            <a:off x="677334" y="1622739"/>
            <a:ext cx="8596668" cy="4418624"/>
          </a:xfrm>
        </p:spPr>
        <p:txBody>
          <a:bodyPr/>
          <a:lstStyle/>
          <a:p>
            <a:r>
              <a:rPr lang="en-US" dirty="0" smtClean="0"/>
              <a:t>“A speech act which explicitly or implicitly attributes credit to someone other than the speaker, usually the person addressed, for some ‘good’ (possession, characteristic, skill, etc.) which is positively valued by the speaker and the hearer” (Holmes 1986)</a:t>
            </a:r>
          </a:p>
          <a:p>
            <a:r>
              <a:rPr lang="en-US" dirty="0" smtClean="0"/>
              <a:t>Types of compliments</a:t>
            </a:r>
          </a:p>
          <a:p>
            <a:pPr lvl="1"/>
            <a:r>
              <a:rPr lang="en-US" b="1" dirty="0" smtClean="0"/>
              <a:t>Appearance</a:t>
            </a:r>
            <a:r>
              <a:rPr lang="en-US" dirty="0" smtClean="0"/>
              <a:t> </a:t>
            </a:r>
            <a:r>
              <a:rPr lang="en-US" i="1" dirty="0" smtClean="0"/>
              <a:t>“She’s mighty Pretty. She’s beautiful!” (Dwarves, Snow White)</a:t>
            </a:r>
            <a:endParaRPr lang="en-US" dirty="0" smtClean="0"/>
          </a:p>
          <a:p>
            <a:pPr lvl="1"/>
            <a:r>
              <a:rPr lang="en-US" b="1" dirty="0" smtClean="0"/>
              <a:t>Ability, Performance, or Skill </a:t>
            </a:r>
            <a:r>
              <a:rPr lang="en-US" i="1" dirty="0" smtClean="0"/>
              <a:t>“You….. You fight good.” (Shang, Mulan)</a:t>
            </a:r>
            <a:endParaRPr lang="en-US" dirty="0" smtClean="0"/>
          </a:p>
          <a:p>
            <a:pPr lvl="1"/>
            <a:r>
              <a:rPr lang="en-US" b="1" dirty="0" smtClean="0"/>
              <a:t>Possessions</a:t>
            </a:r>
            <a:r>
              <a:rPr lang="en-US" dirty="0" smtClean="0"/>
              <a:t> </a:t>
            </a:r>
            <a:r>
              <a:rPr lang="en-US" i="1" dirty="0" smtClean="0"/>
              <a:t>“This is quite a remarkable device.” (Sultan, Aladdin)</a:t>
            </a:r>
            <a:endParaRPr lang="en-US" dirty="0" smtClean="0"/>
          </a:p>
          <a:p>
            <a:pPr lvl="1"/>
            <a:r>
              <a:rPr lang="en-US" b="1" dirty="0" smtClean="0"/>
              <a:t>Personality, Friendliness</a:t>
            </a:r>
            <a:r>
              <a:rPr lang="en-US" dirty="0" smtClean="0"/>
              <a:t> </a:t>
            </a:r>
            <a:r>
              <a:rPr lang="en-US" i="1" dirty="0" smtClean="0"/>
              <a:t>“He’s really kind and gentle…. He’s my friend.” (Belle, Beauty and the Beast)</a:t>
            </a:r>
            <a:endParaRPr lang="en-US" dirty="0" smtClean="0"/>
          </a:p>
          <a:p>
            <a:pPr lvl="1"/>
            <a:r>
              <a:rPr lang="en-US" b="1" dirty="0" smtClean="0"/>
              <a:t>General, Other</a:t>
            </a:r>
            <a:r>
              <a:rPr lang="en-US" dirty="0" smtClean="0"/>
              <a:t> </a:t>
            </a:r>
            <a:r>
              <a:rPr lang="en-US" i="1" dirty="0" smtClean="0"/>
              <a:t>“Some people are worth melting for.” (Olaf, Frozen)</a:t>
            </a:r>
          </a:p>
          <a:p>
            <a:r>
              <a:rPr lang="en-US" dirty="0"/>
              <a:t>Foundational studies: Wolfson (1983),</a:t>
            </a:r>
            <a:r>
              <a:rPr lang="en-US" b="1" dirty="0"/>
              <a:t> Holmes (1986, 1998</a:t>
            </a:r>
            <a:r>
              <a:rPr lang="en-US" dirty="0"/>
              <a:t>) </a:t>
            </a:r>
            <a:r>
              <a:rPr lang="en-US" b="1" dirty="0" err="1"/>
              <a:t>Parisi</a:t>
            </a:r>
            <a:r>
              <a:rPr lang="en-US" b="1" dirty="0"/>
              <a:t> &amp; </a:t>
            </a:r>
            <a:r>
              <a:rPr lang="en-US" b="1" dirty="0" err="1"/>
              <a:t>Wogan</a:t>
            </a:r>
            <a:r>
              <a:rPr lang="en-US" b="1" dirty="0"/>
              <a:t> (2006)</a:t>
            </a:r>
            <a:r>
              <a:rPr lang="en-US" dirty="0"/>
              <a:t>, Rees-Miller (2011)</a:t>
            </a:r>
          </a:p>
          <a:p>
            <a:pPr marL="0" indent="0">
              <a:buNone/>
            </a:pPr>
            <a:endParaRPr lang="en-US" dirty="0" smtClean="0"/>
          </a:p>
        </p:txBody>
      </p:sp>
    </p:spTree>
    <p:extLst>
      <p:ext uri="{BB962C8B-B14F-4D97-AF65-F5344CB8AC3E}">
        <p14:creationId xmlns:p14="http://schemas.microsoft.com/office/powerpoint/2010/main" val="183615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612679" y="1342262"/>
            <a:ext cx="8596668" cy="3880773"/>
          </a:xfrm>
        </p:spPr>
        <p:txBody>
          <a:bodyPr>
            <a:normAutofit/>
          </a:bodyPr>
          <a:lstStyle/>
          <a:p>
            <a:r>
              <a:rPr lang="en-US" sz="2800" dirty="0" smtClean="0"/>
              <a:t>Compliments pulled from script (Songs excluded), along with gender  of speaker and recipient</a:t>
            </a:r>
          </a:p>
          <a:p>
            <a:r>
              <a:rPr lang="en-US" sz="2800" dirty="0" smtClean="0"/>
              <a:t>Edited by second coder, conflicts resolved</a:t>
            </a:r>
          </a:p>
          <a:p>
            <a:r>
              <a:rPr lang="en-US" sz="2800" dirty="0" smtClean="0"/>
              <a:t>“Weeded” controversial compliments by third coder, conflicts resolved</a:t>
            </a:r>
          </a:p>
          <a:p>
            <a:r>
              <a:rPr lang="en-US" sz="2800" dirty="0" smtClean="0"/>
              <a:t>Edge cases excluded </a:t>
            </a:r>
          </a:p>
          <a:p>
            <a:pPr marL="0" indent="0">
              <a:buNone/>
            </a:pPr>
            <a:endParaRPr lang="en-US" dirty="0"/>
          </a:p>
        </p:txBody>
      </p:sp>
      <p:pic>
        <p:nvPicPr>
          <p:cNvPr id="4098" name="Picture 2" descr="http://vignette2.wikia.nocookie.net/disney/images/6/66/Svenconvince.jpg/revision/latest?cb=201403081949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1914" y="4718024"/>
            <a:ext cx="4473652" cy="1994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545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4611688"/>
              </p:ext>
            </p:extLst>
          </p:nvPr>
        </p:nvGraphicFramePr>
        <p:xfrm>
          <a:off x="434341" y="1442933"/>
          <a:ext cx="8839661" cy="4310384"/>
        </p:xfrm>
        <a:graphic>
          <a:graphicData uri="http://schemas.openxmlformats.org/drawingml/2006/table">
            <a:tbl>
              <a:tblPr firstRow="1" firstCol="1">
                <a:tableStyleId>{85BE263C-DBD7-4A20-BB59-AAB30ACAA65A}</a:tableStyleId>
              </a:tblPr>
              <a:tblGrid>
                <a:gridCol w="1878676">
                  <a:extLst>
                    <a:ext uri="{9D8B030D-6E8A-4147-A177-3AD203B41FA5}">
                      <a16:colId xmlns="" xmlns:a16="http://schemas.microsoft.com/office/drawing/2014/main" val="20000"/>
                    </a:ext>
                  </a:extLst>
                </a:gridCol>
                <a:gridCol w="1392197">
                  <a:extLst>
                    <a:ext uri="{9D8B030D-6E8A-4147-A177-3AD203B41FA5}">
                      <a16:colId xmlns="" xmlns:a16="http://schemas.microsoft.com/office/drawing/2014/main" val="20001"/>
                    </a:ext>
                  </a:extLst>
                </a:gridCol>
                <a:gridCol w="1392197">
                  <a:extLst>
                    <a:ext uri="{9D8B030D-6E8A-4147-A177-3AD203B41FA5}">
                      <a16:colId xmlns="" xmlns:a16="http://schemas.microsoft.com/office/drawing/2014/main" val="20002"/>
                    </a:ext>
                  </a:extLst>
                </a:gridCol>
                <a:gridCol w="1392197">
                  <a:extLst>
                    <a:ext uri="{9D8B030D-6E8A-4147-A177-3AD203B41FA5}">
                      <a16:colId xmlns="" xmlns:a16="http://schemas.microsoft.com/office/drawing/2014/main" val="20003"/>
                    </a:ext>
                  </a:extLst>
                </a:gridCol>
                <a:gridCol w="1392197">
                  <a:extLst>
                    <a:ext uri="{9D8B030D-6E8A-4147-A177-3AD203B41FA5}">
                      <a16:colId xmlns="" xmlns:a16="http://schemas.microsoft.com/office/drawing/2014/main" val="20004"/>
                    </a:ext>
                  </a:extLst>
                </a:gridCol>
                <a:gridCol w="1392197">
                  <a:extLst>
                    <a:ext uri="{9D8B030D-6E8A-4147-A177-3AD203B41FA5}">
                      <a16:colId xmlns="" xmlns:a16="http://schemas.microsoft.com/office/drawing/2014/main" val="20005"/>
                    </a:ext>
                  </a:extLst>
                </a:gridCol>
              </a:tblGrid>
              <a:tr h="1077596">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smtClean="0">
                          <a:effectLst/>
                        </a:rPr>
                        <a:t>Male </a:t>
                      </a:r>
                    </a:p>
                    <a:p>
                      <a:pPr algn="l" fontAlgn="b"/>
                      <a:r>
                        <a:rPr lang="en-US" sz="2000" u="none" strike="noStrike" dirty="0" smtClean="0">
                          <a:effectLst/>
                        </a:rPr>
                        <a:t>Giver</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smtClean="0">
                          <a:effectLst/>
                        </a:rPr>
                        <a:t>Female</a:t>
                      </a:r>
                      <a:r>
                        <a:rPr lang="en-US" sz="2000" u="none" strike="noStrike" baseline="0" dirty="0" smtClean="0">
                          <a:effectLst/>
                        </a:rPr>
                        <a:t> </a:t>
                      </a:r>
                    </a:p>
                    <a:p>
                      <a:pPr algn="l" fontAlgn="b"/>
                      <a:r>
                        <a:rPr lang="en-US" sz="2000" u="none" strike="noStrike" baseline="0" dirty="0" smtClean="0">
                          <a:effectLst/>
                        </a:rPr>
                        <a:t>Giver</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smtClean="0">
                          <a:effectLst/>
                        </a:rPr>
                        <a:t>Male receiver</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smtClean="0">
                          <a:effectLst/>
                        </a:rPr>
                        <a:t>Female receiver</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TOTAL</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0"/>
                  </a:ext>
                </a:extLst>
              </a:tr>
              <a:tr h="1077596">
                <a:tc>
                  <a:txBody>
                    <a:bodyPr/>
                    <a:lstStyle/>
                    <a:p>
                      <a:pPr algn="l" fontAlgn="b"/>
                      <a:r>
                        <a:rPr lang="en-US" sz="2000" u="none" strike="noStrike" dirty="0" smtClean="0">
                          <a:effectLst/>
                        </a:rPr>
                        <a:t>Holmes (1986)</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0" u="none" strike="noStrike" dirty="0" smtClean="0">
                        <a:effectLst/>
                      </a:endParaRPr>
                    </a:p>
                    <a:p>
                      <a:pPr algn="l" fontAlgn="b"/>
                      <a:r>
                        <a:rPr lang="en-US" sz="2000" u="none" strike="noStrike" dirty="0" smtClean="0">
                          <a:effectLst/>
                        </a:rPr>
                        <a:t>32%</a:t>
                      </a:r>
                      <a:r>
                        <a:rPr lang="en-US" sz="2000" u="none" strike="noStrike" baseline="0" dirty="0" smtClean="0">
                          <a:effectLst/>
                        </a:rPr>
                        <a:t> </a:t>
                      </a:r>
                    </a:p>
                    <a:p>
                      <a:pPr algn="l" fontAlgn="b"/>
                      <a:r>
                        <a:rPr lang="en-US" sz="2000" u="none" strike="noStrike" baseline="0" dirty="0" smtClean="0">
                          <a:effectLst/>
                        </a:rPr>
                        <a:t>(n=</a:t>
                      </a:r>
                      <a:r>
                        <a:rPr lang="en-US" sz="2000" u="none" strike="noStrike" dirty="0" smtClean="0">
                          <a:effectLst/>
                        </a:rPr>
                        <a:t>155)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0" u="none" strike="noStrike" dirty="0" smtClean="0">
                        <a:effectLst/>
                      </a:endParaRPr>
                    </a:p>
                    <a:p>
                      <a:pPr algn="l" fontAlgn="b"/>
                      <a:r>
                        <a:rPr lang="en-US" sz="2000" u="none" strike="noStrike" dirty="0" smtClean="0">
                          <a:effectLst/>
                        </a:rPr>
                        <a:t>68%</a:t>
                      </a:r>
                      <a:r>
                        <a:rPr lang="en-US" sz="2000" u="none" strike="noStrike" baseline="0" dirty="0" smtClean="0">
                          <a:effectLst/>
                        </a:rPr>
                        <a:t> </a:t>
                      </a:r>
                    </a:p>
                    <a:p>
                      <a:pPr algn="l" fontAlgn="b"/>
                      <a:r>
                        <a:rPr lang="en-US" sz="2000" u="none" strike="noStrike" baseline="0" dirty="0" smtClean="0">
                          <a:effectLst/>
                        </a:rPr>
                        <a:t>(n=</a:t>
                      </a:r>
                      <a:r>
                        <a:rPr lang="en-US" sz="2000" u="none" strike="noStrike" dirty="0" smtClean="0">
                          <a:effectLst/>
                        </a:rPr>
                        <a:t>329)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smtClean="0">
                          <a:effectLst/>
                        </a:rPr>
                        <a:t>26%</a:t>
                      </a:r>
                      <a:r>
                        <a:rPr lang="en-US" sz="2000" u="none" strike="noStrike" baseline="0" dirty="0" smtClean="0">
                          <a:effectLst/>
                        </a:rPr>
                        <a:t> </a:t>
                      </a:r>
                    </a:p>
                    <a:p>
                      <a:pPr algn="l" fontAlgn="b"/>
                      <a:r>
                        <a:rPr lang="en-US" sz="2000" u="none" strike="noStrike" baseline="0" dirty="0" smtClean="0">
                          <a:effectLst/>
                        </a:rPr>
                        <a:t>(n=126)</a:t>
                      </a:r>
                      <a:endParaRPr lang="en-US" sz="2000" u="none" strike="noStrike" dirty="0" smtClean="0">
                        <a:effectLst/>
                      </a:endParaRPr>
                    </a:p>
                  </a:txBody>
                  <a:tcPr marL="9525" marR="9525" marT="9525" marB="0" anchor="b"/>
                </a:tc>
                <a:tc>
                  <a:txBody>
                    <a:bodyPr/>
                    <a:lstStyle/>
                    <a:p>
                      <a:pPr algn="l" fontAlgn="b"/>
                      <a:endParaRPr lang="en-US" sz="2000" u="none" strike="noStrike" dirty="0" smtClean="0">
                        <a:effectLst/>
                      </a:endParaRPr>
                    </a:p>
                    <a:p>
                      <a:pPr algn="l" fontAlgn="b"/>
                      <a:r>
                        <a:rPr lang="en-US" sz="2000" u="none" strike="noStrike" dirty="0" smtClean="0">
                          <a:effectLst/>
                        </a:rPr>
                        <a:t>74%</a:t>
                      </a:r>
                    </a:p>
                    <a:p>
                      <a:pPr algn="l" fontAlgn="b"/>
                      <a:r>
                        <a:rPr lang="en-US" sz="2000" u="none" strike="noStrike" dirty="0" smtClean="0">
                          <a:effectLst/>
                        </a:rPr>
                        <a:t>(n=358)</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smtClean="0">
                          <a:effectLst/>
                        </a:rPr>
                        <a:t> n = 484</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1"/>
                  </a:ext>
                </a:extLst>
              </a:tr>
              <a:tr h="1077596">
                <a:tc>
                  <a:txBody>
                    <a:bodyPr/>
                    <a:lstStyle/>
                    <a:p>
                      <a:pPr algn="l" fontAlgn="b"/>
                      <a:r>
                        <a:rPr lang="en-US" sz="2000" u="none" strike="noStrike" dirty="0" err="1" smtClean="0">
                          <a:effectLst/>
                        </a:rPr>
                        <a:t>Parisi</a:t>
                      </a:r>
                      <a:r>
                        <a:rPr lang="en-US" sz="2000" u="none" strike="noStrike" baseline="0" dirty="0" smtClean="0">
                          <a:effectLst/>
                        </a:rPr>
                        <a:t> et al.</a:t>
                      </a:r>
                      <a:r>
                        <a:rPr lang="en-US" sz="2000" u="none" strike="noStrike" dirty="0" smtClean="0">
                          <a:effectLst/>
                        </a:rPr>
                        <a:t> (2006)</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0" u="none" strike="noStrike" dirty="0" smtClean="0">
                        <a:effectLst/>
                      </a:endParaRPr>
                    </a:p>
                    <a:p>
                      <a:pPr algn="l" fontAlgn="b"/>
                      <a:r>
                        <a:rPr lang="en-US" sz="2000" u="none" strike="noStrike" dirty="0" smtClean="0">
                          <a:effectLst/>
                        </a:rPr>
                        <a:t>29% </a:t>
                      </a:r>
                    </a:p>
                    <a:p>
                      <a:pPr algn="l" fontAlgn="b"/>
                      <a:r>
                        <a:rPr lang="en-US" sz="2000" u="none" strike="noStrike" dirty="0" smtClean="0">
                          <a:effectLst/>
                        </a:rPr>
                        <a:t>(n=65)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0" u="none" strike="noStrike" dirty="0" smtClean="0">
                        <a:effectLst/>
                      </a:endParaRPr>
                    </a:p>
                    <a:p>
                      <a:pPr algn="l" fontAlgn="b"/>
                      <a:r>
                        <a:rPr lang="en-US" sz="2000" u="none" strike="noStrike" dirty="0" smtClean="0">
                          <a:effectLst/>
                        </a:rPr>
                        <a:t>71% </a:t>
                      </a:r>
                    </a:p>
                    <a:p>
                      <a:pPr algn="l" fontAlgn="b"/>
                      <a:r>
                        <a:rPr lang="en-US" sz="2000" u="none" strike="noStrike" dirty="0" smtClean="0">
                          <a:effectLst/>
                        </a:rPr>
                        <a:t>(n=158)</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0" u="none" strike="noStrike" dirty="0" smtClean="0">
                        <a:effectLst/>
                      </a:endParaRPr>
                    </a:p>
                    <a:p>
                      <a:pPr algn="l" fontAlgn="b"/>
                      <a:r>
                        <a:rPr lang="en-US" sz="2000" u="none" strike="noStrike" dirty="0" smtClean="0">
                          <a:effectLst/>
                        </a:rPr>
                        <a:t>30% </a:t>
                      </a:r>
                    </a:p>
                    <a:p>
                      <a:pPr algn="l" fontAlgn="b"/>
                      <a:r>
                        <a:rPr lang="en-US" sz="2000" u="none" strike="noStrike" dirty="0" smtClean="0">
                          <a:effectLst/>
                        </a:rPr>
                        <a:t>(n=68)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0" u="none" strike="noStrike" dirty="0" smtClean="0">
                        <a:effectLst/>
                      </a:endParaRPr>
                    </a:p>
                    <a:p>
                      <a:pPr algn="l" fontAlgn="b"/>
                      <a:r>
                        <a:rPr lang="en-US" sz="2000" u="none" strike="noStrike" dirty="0" smtClean="0">
                          <a:effectLst/>
                        </a:rPr>
                        <a:t>70% </a:t>
                      </a:r>
                    </a:p>
                    <a:p>
                      <a:pPr algn="l" fontAlgn="b"/>
                      <a:r>
                        <a:rPr lang="en-US" sz="2000" u="none" strike="noStrike" dirty="0" smtClean="0">
                          <a:effectLst/>
                        </a:rPr>
                        <a:t>(n=155)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smtClean="0">
                          <a:effectLst/>
                        </a:rPr>
                        <a:t>n =</a:t>
                      </a:r>
                      <a:r>
                        <a:rPr lang="en-US" sz="2000" u="none" strike="noStrike" baseline="0" dirty="0" smtClean="0">
                          <a:effectLst/>
                        </a:rPr>
                        <a:t> </a:t>
                      </a:r>
                      <a:r>
                        <a:rPr lang="en-US" sz="2000" u="none" strike="noStrike" dirty="0" smtClean="0">
                          <a:effectLst/>
                        </a:rPr>
                        <a:t>223</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2"/>
                  </a:ext>
                </a:extLst>
              </a:tr>
              <a:tr h="1077596">
                <a:tc>
                  <a:txBody>
                    <a:bodyPr/>
                    <a:lstStyle/>
                    <a:p>
                      <a:pPr algn="l" fontAlgn="b"/>
                      <a:r>
                        <a:rPr lang="en-US" sz="2000" u="none" strike="noStrike" dirty="0" smtClean="0">
                          <a:effectLst/>
                        </a:rPr>
                        <a:t>Our</a:t>
                      </a:r>
                      <a:r>
                        <a:rPr lang="en-US" sz="2000" u="none" strike="noStrike" baseline="0" dirty="0" smtClean="0">
                          <a:effectLst/>
                        </a:rPr>
                        <a:t> Results</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0" u="none" strike="noStrike" dirty="0" smtClean="0">
                        <a:effectLst/>
                      </a:endParaRPr>
                    </a:p>
                    <a:p>
                      <a:pPr algn="l" fontAlgn="b"/>
                      <a:r>
                        <a:rPr lang="en-US" sz="2000" u="none" strike="noStrike" dirty="0" smtClean="0">
                          <a:effectLst/>
                        </a:rPr>
                        <a:t>67% *</a:t>
                      </a:r>
                    </a:p>
                    <a:p>
                      <a:pPr algn="l" fontAlgn="b"/>
                      <a:r>
                        <a:rPr lang="en-US" sz="2000" u="none" strike="noStrike" dirty="0" smtClean="0">
                          <a:effectLst/>
                        </a:rPr>
                        <a:t>(n=244)</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smtClean="0">
                          <a:effectLst/>
                        </a:rPr>
                        <a:t>33% *</a:t>
                      </a:r>
                    </a:p>
                    <a:p>
                      <a:pPr algn="l" fontAlgn="b"/>
                      <a:r>
                        <a:rPr lang="en-US" sz="2000" u="none" strike="noStrike" dirty="0" smtClean="0">
                          <a:effectLst/>
                        </a:rPr>
                        <a:t>(n=122)</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0" u="none" strike="noStrike" dirty="0" smtClean="0">
                        <a:effectLst/>
                      </a:endParaRPr>
                    </a:p>
                    <a:p>
                      <a:pPr algn="l" fontAlgn="b"/>
                      <a:r>
                        <a:rPr lang="en-US" sz="2000" u="none" strike="noStrike" dirty="0" smtClean="0">
                          <a:effectLst/>
                        </a:rPr>
                        <a:t>54% **</a:t>
                      </a:r>
                    </a:p>
                    <a:p>
                      <a:pPr algn="l" fontAlgn="b"/>
                      <a:r>
                        <a:rPr lang="en-US" sz="2000" u="none" strike="noStrike" dirty="0" smtClean="0">
                          <a:effectLst/>
                        </a:rPr>
                        <a:t>(n=197)</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smtClean="0">
                          <a:effectLst/>
                        </a:rPr>
                        <a:t>46%**</a:t>
                      </a:r>
                    </a:p>
                    <a:p>
                      <a:pPr algn="l" fontAlgn="b"/>
                      <a:r>
                        <a:rPr lang="en-US" sz="2000" u="none" strike="noStrike" dirty="0" smtClean="0">
                          <a:effectLst/>
                        </a:rPr>
                        <a:t>(n=169)</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smtClean="0">
                          <a:effectLst/>
                        </a:rPr>
                        <a:t>n = 366</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3"/>
                  </a:ext>
                </a:extLst>
              </a:tr>
            </a:tbl>
          </a:graphicData>
        </a:graphic>
      </p:graphicFrame>
      <p:sp>
        <p:nvSpPr>
          <p:cNvPr id="3" name="TextBox 2"/>
          <p:cNvSpPr txBox="1"/>
          <p:nvPr/>
        </p:nvSpPr>
        <p:spPr>
          <a:xfrm>
            <a:off x="837126" y="5962918"/>
            <a:ext cx="4533364" cy="369332"/>
          </a:xfrm>
          <a:prstGeom prst="rect">
            <a:avLst/>
          </a:prstGeom>
          <a:noFill/>
        </p:spPr>
        <p:txBody>
          <a:bodyPr wrap="square" rtlCol="0">
            <a:spAutoFit/>
          </a:bodyPr>
          <a:lstStyle/>
          <a:p>
            <a:r>
              <a:rPr lang="en-US" dirty="0" smtClean="0"/>
              <a:t>* p&lt;0.001</a:t>
            </a:r>
            <a:endParaRPr lang="en-US" dirty="0"/>
          </a:p>
        </p:txBody>
      </p:sp>
      <p:sp>
        <p:nvSpPr>
          <p:cNvPr id="5" name="TextBox 4"/>
          <p:cNvSpPr txBox="1"/>
          <p:nvPr/>
        </p:nvSpPr>
        <p:spPr>
          <a:xfrm>
            <a:off x="837126" y="6401984"/>
            <a:ext cx="4533364" cy="369332"/>
          </a:xfrm>
          <a:prstGeom prst="rect">
            <a:avLst/>
          </a:prstGeom>
          <a:noFill/>
        </p:spPr>
        <p:txBody>
          <a:bodyPr wrap="square" rtlCol="0">
            <a:spAutoFit/>
          </a:bodyPr>
          <a:lstStyle/>
          <a:p>
            <a:r>
              <a:rPr lang="en-US" dirty="0" smtClean="0"/>
              <a:t>** </a:t>
            </a:r>
            <a:r>
              <a:rPr lang="en-US" dirty="0" err="1" smtClean="0"/>
              <a:t>n.s</a:t>
            </a:r>
            <a:r>
              <a:rPr lang="en-US" dirty="0" smtClean="0"/>
              <a:t>.</a:t>
            </a:r>
            <a:endParaRPr lang="en-US" dirty="0"/>
          </a:p>
        </p:txBody>
      </p:sp>
    </p:spTree>
    <p:extLst>
      <p:ext uri="{BB962C8B-B14F-4D97-AF65-F5344CB8AC3E}">
        <p14:creationId xmlns:p14="http://schemas.microsoft.com/office/powerpoint/2010/main" val="1471750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with </a:t>
            </a:r>
            <a:r>
              <a:rPr lang="en-US" dirty="0" err="1" smtClean="0"/>
              <a:t>Parisi</a:t>
            </a:r>
            <a:r>
              <a:rPr lang="en-US" dirty="0" smtClean="0"/>
              <a:t> &amp; </a:t>
            </a:r>
            <a:r>
              <a:rPr lang="en-US" dirty="0" err="1" smtClean="0"/>
              <a:t>Wogan</a:t>
            </a:r>
            <a:r>
              <a:rPr lang="en-US" dirty="0" smtClean="0"/>
              <a:t> 2006</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97929051"/>
              </p:ext>
            </p:extLst>
          </p:nvPr>
        </p:nvGraphicFramePr>
        <p:xfrm>
          <a:off x="910474" y="4195337"/>
          <a:ext cx="8662413" cy="2184489"/>
        </p:xfrm>
        <a:graphic>
          <a:graphicData uri="http://schemas.openxmlformats.org/drawingml/2006/table">
            <a:tbl>
              <a:tblPr>
                <a:tableStyleId>{5C22544A-7EE6-4342-B048-85BDC9FD1C3A}</a:tableStyleId>
              </a:tblPr>
              <a:tblGrid>
                <a:gridCol w="2344529">
                  <a:extLst>
                    <a:ext uri="{9D8B030D-6E8A-4147-A177-3AD203B41FA5}">
                      <a16:colId xmlns="" xmlns:a16="http://schemas.microsoft.com/office/drawing/2014/main" val="20000"/>
                    </a:ext>
                  </a:extLst>
                </a:gridCol>
                <a:gridCol w="1579471">
                  <a:extLst>
                    <a:ext uri="{9D8B030D-6E8A-4147-A177-3AD203B41FA5}">
                      <a16:colId xmlns="" xmlns:a16="http://schemas.microsoft.com/office/drawing/2014/main" val="20001"/>
                    </a:ext>
                  </a:extLst>
                </a:gridCol>
                <a:gridCol w="1579471">
                  <a:extLst>
                    <a:ext uri="{9D8B030D-6E8A-4147-A177-3AD203B41FA5}">
                      <a16:colId xmlns="" xmlns:a16="http://schemas.microsoft.com/office/drawing/2014/main" val="20002"/>
                    </a:ext>
                  </a:extLst>
                </a:gridCol>
                <a:gridCol w="1579471">
                  <a:extLst>
                    <a:ext uri="{9D8B030D-6E8A-4147-A177-3AD203B41FA5}">
                      <a16:colId xmlns="" xmlns:a16="http://schemas.microsoft.com/office/drawing/2014/main" val="20003"/>
                    </a:ext>
                  </a:extLst>
                </a:gridCol>
                <a:gridCol w="1579471">
                  <a:extLst>
                    <a:ext uri="{9D8B030D-6E8A-4147-A177-3AD203B41FA5}">
                      <a16:colId xmlns="" xmlns:a16="http://schemas.microsoft.com/office/drawing/2014/main" val="20004"/>
                    </a:ext>
                  </a:extLst>
                </a:gridCol>
              </a:tblGrid>
              <a:tr h="0">
                <a:tc>
                  <a:txBody>
                    <a:bodyPr/>
                    <a:lstStyle/>
                    <a:p>
                      <a:pPr algn="l" fontAlgn="b"/>
                      <a:r>
                        <a:rPr lang="en-US" sz="1600" u="none" strike="noStrike" dirty="0">
                          <a:effectLst/>
                        </a:rPr>
                        <a:t>TOPIC</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smtClean="0">
                          <a:effectLst/>
                        </a:rPr>
                        <a:t>Female-Male</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smtClean="0">
                          <a:effectLst/>
                        </a:rPr>
                        <a:t>Male-Female</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smtClean="0">
                          <a:effectLst/>
                        </a:rPr>
                        <a:t>Male-Male</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smtClean="0">
                          <a:effectLst/>
                        </a:rPr>
                        <a:t>Female-Female</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0"/>
                  </a:ext>
                </a:extLst>
              </a:tr>
              <a:tr h="321854">
                <a:tc>
                  <a:txBody>
                    <a:bodyPr/>
                    <a:lstStyle/>
                    <a:p>
                      <a:pPr algn="l" fontAlgn="b"/>
                      <a:r>
                        <a:rPr lang="en-US" sz="1600" u="none" strike="noStrike" dirty="0" smtClean="0">
                          <a:effectLst/>
                        </a:rPr>
                        <a:t>Appearance*</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25% (18)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33.61%</a:t>
                      </a:r>
                      <a:r>
                        <a:rPr lang="en-US" sz="1600" u="none" strike="noStrike" baseline="0" dirty="0" smtClean="0">
                          <a:effectLst/>
                        </a:rPr>
                        <a:t> (40)</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r" fontAlgn="b"/>
                      <a:r>
                        <a:rPr lang="en-US" sz="1600" u="none" strike="noStrike" dirty="0" smtClean="0">
                          <a:effectLst/>
                        </a:rPr>
                        <a:t>12.8% (16)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44% (22)</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1"/>
                  </a:ext>
                </a:extLst>
              </a:tr>
              <a:tr h="321854">
                <a:tc>
                  <a:txBody>
                    <a:bodyPr/>
                    <a:lstStyle/>
                    <a:p>
                      <a:pPr algn="l" fontAlgn="b"/>
                      <a:r>
                        <a:rPr lang="en-US" sz="1600" b="0" i="0" u="none" strike="noStrike" dirty="0" smtClean="0">
                          <a:solidFill>
                            <a:schemeClr val="dk1"/>
                          </a:solidFill>
                          <a:effectLst/>
                          <a:latin typeface="+mn-lt"/>
                        </a:rPr>
                        <a:t>Skill**</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27.78%</a:t>
                      </a:r>
                      <a:r>
                        <a:rPr lang="en-US" sz="1600" u="none" strike="noStrike" baseline="0" dirty="0" smtClean="0">
                          <a:effectLst/>
                        </a:rPr>
                        <a:t> (20)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27.73%</a:t>
                      </a:r>
                      <a:r>
                        <a:rPr lang="en-US" sz="1600" u="none" strike="noStrike" baseline="0" dirty="0" smtClean="0">
                          <a:effectLst/>
                        </a:rPr>
                        <a:t> (33)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60% (75)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30% (15)</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2"/>
                  </a:ext>
                </a:extLst>
              </a:tr>
              <a:tr h="321854">
                <a:tc>
                  <a:txBody>
                    <a:bodyPr/>
                    <a:lstStyle/>
                    <a:p>
                      <a:pPr algn="l" fontAlgn="b"/>
                      <a:r>
                        <a:rPr lang="en-US" sz="1600" u="none" strike="noStrike" dirty="0" smtClean="0">
                          <a:effectLst/>
                        </a:rPr>
                        <a:t>Possessions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5.56%</a:t>
                      </a:r>
                      <a:r>
                        <a:rPr lang="en-US" sz="1600" u="none" strike="noStrike" baseline="0" dirty="0" smtClean="0">
                          <a:effectLst/>
                        </a:rPr>
                        <a:t> (4)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6.72%</a:t>
                      </a:r>
                      <a:r>
                        <a:rPr lang="en-US" sz="1600" u="none" strike="noStrike" baseline="0" dirty="0" smtClean="0">
                          <a:effectLst/>
                        </a:rPr>
                        <a:t> (8)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0.8% (1)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6% (3)</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3"/>
                  </a:ext>
                </a:extLst>
              </a:tr>
              <a:tr h="321854">
                <a:tc>
                  <a:txBody>
                    <a:bodyPr/>
                    <a:lstStyle/>
                    <a:p>
                      <a:pPr algn="l" fontAlgn="b"/>
                      <a:r>
                        <a:rPr lang="en-US" sz="1600" u="none" strike="noStrike">
                          <a:effectLst/>
                        </a:rPr>
                        <a:t>Personality</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23.61</a:t>
                      </a:r>
                      <a:r>
                        <a:rPr lang="en-US" sz="1600" u="none" strike="noStrike" baseline="0" dirty="0" smtClean="0">
                          <a:effectLst/>
                        </a:rPr>
                        <a:t>% (17)</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12.61%</a:t>
                      </a:r>
                      <a:r>
                        <a:rPr lang="en-US" sz="1600" u="none" strike="noStrike" baseline="0" dirty="0" smtClean="0">
                          <a:effectLst/>
                        </a:rPr>
                        <a:t> (15)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11.2% (14)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14% (7)</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4"/>
                  </a:ext>
                </a:extLst>
              </a:tr>
              <a:tr h="321854">
                <a:tc>
                  <a:txBody>
                    <a:bodyPr/>
                    <a:lstStyle/>
                    <a:p>
                      <a:pPr algn="l" fontAlgn="b"/>
                      <a:r>
                        <a:rPr lang="en-US" sz="1600" u="none" strike="noStrike" dirty="0">
                          <a:effectLst/>
                        </a:rPr>
                        <a:t>Other</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18.06%</a:t>
                      </a:r>
                      <a:r>
                        <a:rPr lang="en-US" sz="1600" u="none" strike="noStrike" baseline="0" dirty="0" smtClean="0">
                          <a:effectLst/>
                        </a:rPr>
                        <a:t> (13)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19.33%</a:t>
                      </a:r>
                      <a:r>
                        <a:rPr lang="en-US" sz="1600" u="none" strike="noStrike" baseline="0" dirty="0" smtClean="0">
                          <a:effectLst/>
                        </a:rPr>
                        <a:t> (23)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15.2% (19)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6% (3)</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5"/>
                  </a:ext>
                </a:extLst>
              </a:tr>
              <a:tr h="321854">
                <a:tc>
                  <a:txBody>
                    <a:bodyPr/>
                    <a:lstStyle/>
                    <a:p>
                      <a:pPr algn="l" fontAlgn="b"/>
                      <a:r>
                        <a:rPr lang="en-US" sz="1600" b="0" i="0" u="none" strike="noStrike" dirty="0" smtClean="0">
                          <a:solidFill>
                            <a:schemeClr val="dk1"/>
                          </a:solidFill>
                          <a:effectLst/>
                          <a:latin typeface="+mn-lt"/>
                        </a:rPr>
                        <a:t>Total</a:t>
                      </a:r>
                      <a:r>
                        <a:rPr lang="en-US" sz="1600" b="0" i="0" u="none" strike="noStrike" baseline="0" dirty="0" smtClean="0">
                          <a:solidFill>
                            <a:schemeClr val="dk1"/>
                          </a:solidFill>
                          <a:effectLst/>
                          <a:latin typeface="+mn-lt"/>
                        </a:rPr>
                        <a:t> Compliments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72</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119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125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50</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6"/>
                  </a:ext>
                </a:extLst>
              </a:tr>
            </a:tbl>
          </a:graphicData>
        </a:graphic>
      </p:graphicFrame>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09" y="1151995"/>
            <a:ext cx="8863517" cy="2746012"/>
          </a:xfrm>
          <a:prstGeom prst="rect">
            <a:avLst/>
          </a:prstGeom>
        </p:spPr>
      </p:pic>
      <p:sp>
        <p:nvSpPr>
          <p:cNvPr id="8" name="TextBox 7"/>
          <p:cNvSpPr txBox="1"/>
          <p:nvPr/>
        </p:nvSpPr>
        <p:spPr>
          <a:xfrm>
            <a:off x="4795363" y="3659275"/>
            <a:ext cx="376908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(From </a:t>
            </a:r>
            <a:r>
              <a:rPr lang="en-US" dirty="0" err="1" smtClean="0"/>
              <a:t>Parisi</a:t>
            </a:r>
            <a:r>
              <a:rPr lang="en-US" dirty="0" smtClean="0"/>
              <a:t> &amp; </a:t>
            </a:r>
            <a:r>
              <a:rPr lang="en-US" dirty="0" err="1" smtClean="0"/>
              <a:t>Wogan</a:t>
            </a:r>
            <a:r>
              <a:rPr lang="en-US" dirty="0" smtClean="0"/>
              <a:t> 2006)</a:t>
            </a:r>
            <a:endParaRPr lang="en-US" dirty="0"/>
          </a:p>
        </p:txBody>
      </p:sp>
      <p:sp>
        <p:nvSpPr>
          <p:cNvPr id="9" name="Rectangle 8"/>
          <p:cNvSpPr/>
          <p:nvPr/>
        </p:nvSpPr>
        <p:spPr>
          <a:xfrm>
            <a:off x="2566116" y="1829504"/>
            <a:ext cx="1668780" cy="4696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79123" y="4456608"/>
            <a:ext cx="1579914" cy="7340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20596" y="1827462"/>
            <a:ext cx="1668780" cy="4696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808425" y="1812877"/>
            <a:ext cx="1635563" cy="4991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62905" y="1812876"/>
            <a:ext cx="1668780" cy="4991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59037" y="4468210"/>
            <a:ext cx="1552455" cy="7364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411492" y="4454141"/>
            <a:ext cx="1598557" cy="7364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010049" y="4454141"/>
            <a:ext cx="1607820" cy="7364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10474" y="6396335"/>
            <a:ext cx="4533364" cy="461665"/>
          </a:xfrm>
          <a:prstGeom prst="rect">
            <a:avLst/>
          </a:prstGeom>
          <a:noFill/>
        </p:spPr>
        <p:txBody>
          <a:bodyPr wrap="square" rtlCol="0">
            <a:spAutoFit/>
          </a:bodyPr>
          <a:lstStyle/>
          <a:p>
            <a:r>
              <a:rPr lang="en-US" sz="1200" dirty="0" smtClean="0"/>
              <a:t>* p&lt;0.005               Other categories </a:t>
            </a:r>
            <a:r>
              <a:rPr lang="en-US" sz="1200" dirty="0" err="1" smtClean="0"/>
              <a:t>n.s</a:t>
            </a:r>
            <a:r>
              <a:rPr lang="en-US" sz="1200" dirty="0" smtClean="0"/>
              <a:t>.</a:t>
            </a:r>
          </a:p>
          <a:p>
            <a:r>
              <a:rPr lang="en-US" sz="1200" dirty="0" smtClean="0"/>
              <a:t>** p&lt;0.001      </a:t>
            </a:r>
            <a:endParaRPr lang="en-US" sz="1200" dirty="0"/>
          </a:p>
        </p:txBody>
      </p:sp>
    </p:spTree>
    <p:extLst>
      <p:ext uri="{BB962C8B-B14F-4D97-AF65-F5344CB8AC3E}">
        <p14:creationId xmlns:p14="http://schemas.microsoft.com/office/powerpoint/2010/main" val="97909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0" grpId="0" animBg="1"/>
      <p:bldP spid="12" grpId="0" animBg="1"/>
      <p:bldP spid="12" grpId="1" animBg="1"/>
      <p:bldP spid="13" grpId="0" animBg="1"/>
      <p:bldP spid="14" grpId="0" animBg="1"/>
      <p:bldP spid="15" grpId="0" animBg="1"/>
      <p:bldP spid="15" grpId="1"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51268"/>
            <a:ext cx="8489526" cy="2087880"/>
          </a:xfrm>
        </p:spPr>
        <p:txBody>
          <a:bodyPr>
            <a:normAutofit fontScale="90000"/>
          </a:bodyPr>
          <a:lstStyle/>
          <a:p>
            <a:r>
              <a:rPr lang="en-US" dirty="0" smtClean="0"/>
              <a:t>Are female characters more likely to receive compliments on their </a:t>
            </a:r>
            <a:r>
              <a:rPr lang="en-US" b="1" dirty="0" smtClean="0"/>
              <a:t>appearance</a:t>
            </a:r>
            <a:r>
              <a:rPr lang="en-US" dirty="0" smtClean="0"/>
              <a:t> than on their </a:t>
            </a:r>
            <a:r>
              <a:rPr lang="en-US" b="1" dirty="0" smtClean="0"/>
              <a:t>skills</a:t>
            </a:r>
            <a:r>
              <a:rPr lang="en-US" dirty="0" smtClean="0"/>
              <a:t>? (Is this trend reversed for males? Does this change over time?)</a:t>
            </a:r>
            <a:endParaRPr lang="en-US" dirty="0"/>
          </a:p>
        </p:txBody>
      </p:sp>
      <p:sp>
        <p:nvSpPr>
          <p:cNvPr id="5" name="Title 1"/>
          <p:cNvSpPr txBox="1">
            <a:spLocks/>
          </p:cNvSpPr>
          <p:nvPr/>
        </p:nvSpPr>
        <p:spPr>
          <a:xfrm>
            <a:off x="677334" y="3392187"/>
            <a:ext cx="8489526" cy="208788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Are female characters </a:t>
            </a:r>
            <a:r>
              <a:rPr lang="en-US" b="1" dirty="0" smtClean="0"/>
              <a:t>more likely than males </a:t>
            </a:r>
            <a:r>
              <a:rPr lang="en-US" dirty="0" smtClean="0"/>
              <a:t>to receive compliments on appearance? Is the trend reversed for skill? Does this change over time?</a:t>
            </a:r>
            <a:endParaRPr lang="en-US" dirty="0"/>
          </a:p>
        </p:txBody>
      </p:sp>
    </p:spTree>
    <p:extLst>
      <p:ext uri="{BB962C8B-B14F-4D97-AF65-F5344CB8AC3E}">
        <p14:creationId xmlns:p14="http://schemas.microsoft.com/office/powerpoint/2010/main" val="1817144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Appearance vs. Skill</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344877699"/>
              </p:ext>
            </p:extLst>
          </p:nvPr>
        </p:nvGraphicFramePr>
        <p:xfrm>
          <a:off x="285750" y="1473200"/>
          <a:ext cx="4400550" cy="4813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31804840"/>
              </p:ext>
            </p:extLst>
          </p:nvPr>
        </p:nvGraphicFramePr>
        <p:xfrm>
          <a:off x="4975668" y="1473200"/>
          <a:ext cx="4689918" cy="4813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0061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178634797"/>
              </p:ext>
            </p:extLst>
          </p:nvPr>
        </p:nvGraphicFramePr>
        <p:xfrm>
          <a:off x="393895" y="1406769"/>
          <a:ext cx="4318782" cy="52331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459097172"/>
              </p:ext>
            </p:extLst>
          </p:nvPr>
        </p:nvGraphicFramePr>
        <p:xfrm>
          <a:off x="5187315" y="1406770"/>
          <a:ext cx="4370126" cy="523317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t>A Closer Look at New Age</a:t>
            </a:r>
            <a:endParaRPr lang="en-US" dirty="0"/>
          </a:p>
        </p:txBody>
      </p:sp>
    </p:spTree>
    <p:extLst>
      <p:ext uri="{BB962C8B-B14F-4D97-AF65-F5344CB8AC3E}">
        <p14:creationId xmlns:p14="http://schemas.microsoft.com/office/powerpoint/2010/main" val="2970986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0" y="2859110"/>
            <a:ext cx="4762500" cy="4762500"/>
          </a:xfrm>
          <a:prstGeom prst="rect">
            <a:avLst/>
          </a:prstGeom>
        </p:spPr>
      </p:pic>
      <p:pic>
        <p:nvPicPr>
          <p:cNvPr id="1032" name="Picture 8" descr="http://www.dsnyhomes.com/images/dsny3/Princess%2010-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1368" y="0"/>
            <a:ext cx="5750632" cy="38349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birthdayinabox.com/BIABViewLarger/501110UBo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337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0" y="3214260"/>
            <a:ext cx="6085422" cy="3643740"/>
          </a:xfrm>
          <a:prstGeom prst="rect">
            <a:avLst/>
          </a:prstGeom>
        </p:spPr>
      </p:pic>
      <p:pic>
        <p:nvPicPr>
          <p:cNvPr id="12" name="Picture 12" descr="https://thehunt.insnw.net/app/public/system/note_images/1256864/original/c0856cbfd318fb250377db18eabc23f5.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471281">
            <a:off x="5019429" y="3954891"/>
            <a:ext cx="3122050" cy="31220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insidethemagic.net/wp-content/uploads/2015/10/6002040901287-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4777" y="-217869"/>
            <a:ext cx="4476750"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06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Men vs. Women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180725295"/>
              </p:ext>
            </p:extLst>
          </p:nvPr>
        </p:nvGraphicFramePr>
        <p:xfrm>
          <a:off x="263365" y="1505243"/>
          <a:ext cx="4480069" cy="48533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130680689"/>
              </p:ext>
            </p:extLst>
          </p:nvPr>
        </p:nvGraphicFramePr>
        <p:xfrm>
          <a:off x="5344953" y="1505243"/>
          <a:ext cx="4599147" cy="485335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77334" y="6358597"/>
            <a:ext cx="4066100" cy="307777"/>
          </a:xfrm>
          <a:prstGeom prst="rect">
            <a:avLst/>
          </a:prstGeom>
          <a:noFill/>
        </p:spPr>
        <p:txBody>
          <a:bodyPr wrap="square" rtlCol="0">
            <a:spAutoFit/>
          </a:bodyPr>
          <a:lstStyle/>
          <a:p>
            <a:r>
              <a:rPr lang="en-US" sz="1400" dirty="0" smtClean="0"/>
              <a:t>  * p&lt;0.001           *p&lt;0.03               *p&lt;0.001</a:t>
            </a:r>
            <a:endParaRPr lang="en-US" sz="1400" dirty="0"/>
          </a:p>
        </p:txBody>
      </p:sp>
      <p:sp>
        <p:nvSpPr>
          <p:cNvPr id="7" name="TextBox 6"/>
          <p:cNvSpPr txBox="1"/>
          <p:nvPr/>
        </p:nvSpPr>
        <p:spPr>
          <a:xfrm>
            <a:off x="5878000" y="6358597"/>
            <a:ext cx="4066100" cy="307777"/>
          </a:xfrm>
          <a:prstGeom prst="rect">
            <a:avLst/>
          </a:prstGeom>
          <a:noFill/>
        </p:spPr>
        <p:txBody>
          <a:bodyPr wrap="square" rtlCol="0">
            <a:spAutoFit/>
          </a:bodyPr>
          <a:lstStyle/>
          <a:p>
            <a:r>
              <a:rPr lang="en-US" sz="1400" dirty="0" smtClean="0"/>
              <a:t>    </a:t>
            </a:r>
            <a:r>
              <a:rPr lang="en-US" sz="1400" dirty="0" err="1" smtClean="0"/>
              <a:t>n.s</a:t>
            </a:r>
            <a:r>
              <a:rPr lang="en-US" sz="1400" dirty="0" smtClean="0"/>
              <a:t>.                *p&lt;0.001                 </a:t>
            </a:r>
            <a:r>
              <a:rPr lang="en-US" sz="1400" dirty="0" err="1" smtClean="0"/>
              <a:t>n.s</a:t>
            </a:r>
            <a:r>
              <a:rPr lang="en-US" sz="1400" dirty="0" smtClean="0"/>
              <a:t>.</a:t>
            </a:r>
            <a:endParaRPr lang="en-US" sz="1400" dirty="0"/>
          </a:p>
        </p:txBody>
      </p:sp>
    </p:spTree>
    <p:extLst>
      <p:ext uri="{BB962C8B-B14F-4D97-AF65-F5344CB8AC3E}">
        <p14:creationId xmlns:p14="http://schemas.microsoft.com/office/powerpoint/2010/main" val="3837599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research</a:t>
            </a:r>
            <a:endParaRPr lang="en-US" dirty="0"/>
          </a:p>
        </p:txBody>
      </p:sp>
      <p:sp>
        <p:nvSpPr>
          <p:cNvPr id="3" name="Content Placeholder 2"/>
          <p:cNvSpPr>
            <a:spLocks noGrp="1"/>
          </p:cNvSpPr>
          <p:nvPr>
            <p:ph idx="1"/>
          </p:nvPr>
        </p:nvSpPr>
        <p:spPr>
          <a:xfrm>
            <a:off x="677334" y="1772661"/>
            <a:ext cx="8596668" cy="3178029"/>
          </a:xfrm>
        </p:spPr>
        <p:txBody>
          <a:bodyPr>
            <a:noAutofit/>
          </a:bodyPr>
          <a:lstStyle/>
          <a:p>
            <a:r>
              <a:rPr lang="en-US" sz="2800" dirty="0" smtClean="0"/>
              <a:t>Responses to </a:t>
            </a:r>
            <a:r>
              <a:rPr lang="en-US" sz="2800" dirty="0" smtClean="0"/>
              <a:t>compliments</a:t>
            </a:r>
          </a:p>
          <a:p>
            <a:r>
              <a:rPr lang="en-US" sz="2800" dirty="0"/>
              <a:t>Unstructured vs goal-oriented </a:t>
            </a:r>
            <a:r>
              <a:rPr lang="en-US" sz="2800" dirty="0" smtClean="0"/>
              <a:t>settings</a:t>
            </a:r>
            <a:endParaRPr lang="en-US" sz="2800" dirty="0"/>
          </a:p>
          <a:p>
            <a:r>
              <a:rPr lang="en-US" sz="2800" dirty="0" smtClean="0"/>
              <a:t>Other </a:t>
            </a:r>
            <a:r>
              <a:rPr lang="en-US" sz="2800" dirty="0"/>
              <a:t>discourse </a:t>
            </a:r>
            <a:r>
              <a:rPr lang="en-US" sz="2800" dirty="0" smtClean="0"/>
              <a:t>features: directives, insults, apologies, questions</a:t>
            </a:r>
            <a:endParaRPr lang="en-US" sz="2800" dirty="0"/>
          </a:p>
          <a:p>
            <a:r>
              <a:rPr lang="it-IT" sz="2800" dirty="0"/>
              <a:t>Q</a:t>
            </a:r>
            <a:r>
              <a:rPr lang="it-IT" sz="2800" dirty="0" smtClean="0"/>
              <a:t>ualitative data: what are compliments used for?</a:t>
            </a:r>
            <a:endParaRPr lang="en-US" sz="2800" dirty="0"/>
          </a:p>
          <a:p>
            <a:r>
              <a:rPr lang="pt-PT" sz="2800" dirty="0" smtClean="0"/>
              <a:t>Pixar and the “so many dudes everywhere” effect</a:t>
            </a:r>
            <a:endParaRPr lang="pt-PT" sz="2800" dirty="0" smtClean="0"/>
          </a:p>
          <a:p>
            <a:r>
              <a:rPr lang="en-US" sz="2800" dirty="0" smtClean="0"/>
              <a:t>Men </a:t>
            </a:r>
            <a:r>
              <a:rPr lang="en-US" sz="2800" dirty="0"/>
              <a:t>and </a:t>
            </a:r>
            <a:r>
              <a:rPr lang="en-US" sz="2800" dirty="0" smtClean="0"/>
              <a:t>masculinities in </a:t>
            </a:r>
            <a:r>
              <a:rPr lang="en-US" sz="2800" dirty="0" smtClean="0"/>
              <a:t>detail</a:t>
            </a:r>
            <a:endParaRPr lang="en-US" sz="2800" dirty="0"/>
          </a:p>
        </p:txBody>
      </p:sp>
    </p:spTree>
    <p:extLst>
      <p:ext uri="{BB962C8B-B14F-4D97-AF65-F5344CB8AC3E}">
        <p14:creationId xmlns:p14="http://schemas.microsoft.com/office/powerpoint/2010/main" val="774774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5717333" y="1471314"/>
            <a:ext cx="8428015" cy="1199316"/>
          </a:xfrm>
        </p:spPr>
        <p:txBody>
          <a:bodyPr>
            <a:normAutofit/>
          </a:bodyPr>
          <a:lstStyle/>
          <a:p>
            <a:pPr marL="0" indent="0">
              <a:buNone/>
            </a:pPr>
            <a:r>
              <a:rPr lang="en-US" sz="2000" dirty="0" smtClean="0"/>
              <a:t>References available on request</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34" y="2307037"/>
            <a:ext cx="7426036" cy="4177145"/>
          </a:xfrm>
          <a:prstGeom prst="rect">
            <a:avLst/>
          </a:prstGeom>
        </p:spPr>
      </p:pic>
      <p:sp>
        <p:nvSpPr>
          <p:cNvPr id="6" name="Oval Callout 5"/>
          <p:cNvSpPr/>
          <p:nvPr/>
        </p:nvSpPr>
        <p:spPr>
          <a:xfrm>
            <a:off x="4975668" y="1030785"/>
            <a:ext cx="5613010" cy="1276252"/>
          </a:xfrm>
          <a:prstGeom prst="wedgeEllipseCallout">
            <a:avLst>
              <a:gd name="adj1" fmla="val -48678"/>
              <a:gd name="adj2" fmla="val 11583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6310" y="1329285"/>
            <a:ext cx="4140748" cy="646331"/>
          </a:xfrm>
          <a:prstGeom prst="rect">
            <a:avLst/>
          </a:prstGeom>
          <a:noFill/>
        </p:spPr>
        <p:txBody>
          <a:bodyPr wrap="square" rtlCol="0">
            <a:spAutoFit/>
          </a:bodyPr>
          <a:lstStyle/>
          <a:p>
            <a:r>
              <a:rPr lang="en-US" dirty="0" smtClean="0"/>
              <a:t>Carmen Fought: </a:t>
            </a:r>
            <a:r>
              <a:rPr lang="en-US" dirty="0" smtClean="0">
                <a:hlinkClick r:id="rId3"/>
              </a:rPr>
              <a:t>cfought@pitzer.edu</a:t>
            </a:r>
            <a:endParaRPr lang="en-US" dirty="0" smtClean="0"/>
          </a:p>
          <a:p>
            <a:r>
              <a:rPr lang="en-US" dirty="0" smtClean="0"/>
              <a:t>Karen Eisenhauer: kreisenh@ncsu.edu</a:t>
            </a:r>
          </a:p>
        </p:txBody>
      </p:sp>
    </p:spTree>
    <p:extLst>
      <p:ext uri="{BB962C8B-B14F-4D97-AF65-F5344CB8AC3E}">
        <p14:creationId xmlns:p14="http://schemas.microsoft.com/office/powerpoint/2010/main" val="2880127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perils of qualitative research…</a:t>
            </a:r>
            <a:endParaRPr lang="en-US" dirty="0"/>
          </a:p>
        </p:txBody>
      </p:sp>
      <p:sp>
        <p:nvSpPr>
          <p:cNvPr id="3" name="Content Placeholder 2"/>
          <p:cNvSpPr>
            <a:spLocks noGrp="1"/>
          </p:cNvSpPr>
          <p:nvPr>
            <p:ph idx="1"/>
          </p:nvPr>
        </p:nvSpPr>
        <p:spPr>
          <a:xfrm>
            <a:off x="677333" y="1607127"/>
            <a:ext cx="8799175" cy="4434235"/>
          </a:xfrm>
        </p:spPr>
        <p:txBody>
          <a:bodyPr>
            <a:normAutofit fontScale="92500"/>
          </a:bodyPr>
          <a:lstStyle/>
          <a:p>
            <a:pPr lvl="1"/>
            <a:r>
              <a:rPr lang="en-US" sz="2400" dirty="0"/>
              <a:t>“…Ariel and Jasmine, who choose to marry their heroes, do so not simply to obtain husbands, but as an exercise of their regal prerogative, irrevocably changing the status quo by choosing a consort contrary to accepted norms.’ (Do </a:t>
            </a:r>
            <a:r>
              <a:rPr lang="en-US" sz="2400" dirty="0" err="1"/>
              <a:t>Rozario</a:t>
            </a:r>
            <a:r>
              <a:rPr lang="en-US" sz="2400" dirty="0"/>
              <a:t> 2004</a:t>
            </a:r>
            <a:r>
              <a:rPr lang="en-US" sz="2400" dirty="0" smtClean="0"/>
              <a:t>)</a:t>
            </a:r>
          </a:p>
          <a:p>
            <a:pPr marL="457200" lvl="1" indent="0">
              <a:buNone/>
            </a:pPr>
            <a:endParaRPr lang="en-US" sz="2400" dirty="0"/>
          </a:p>
          <a:p>
            <a:pPr lvl="1"/>
            <a:r>
              <a:rPr lang="en-US" sz="2400" dirty="0"/>
              <a:t>“The film initially posits Ariel’s fascination with land as cause for leaving the ocean, but in the style of backlash politics, it eventually channels her struggle for independence and autonomy into the more traditional, narrow goal of choosing a husband. The narrative commandeers her desire into a desperate teenage romance; (Stover 2013)</a:t>
            </a:r>
          </a:p>
          <a:p>
            <a:endParaRPr lang="en-US" dirty="0"/>
          </a:p>
        </p:txBody>
      </p:sp>
    </p:spTree>
    <p:extLst>
      <p:ext uri="{BB962C8B-B14F-4D97-AF65-F5344CB8AC3E}">
        <p14:creationId xmlns:p14="http://schemas.microsoft.com/office/powerpoint/2010/main" val="2870629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Disney?</a:t>
            </a:r>
            <a:endParaRPr lang="en-US" dirty="0"/>
          </a:p>
        </p:txBody>
      </p:sp>
      <p:sp>
        <p:nvSpPr>
          <p:cNvPr id="3" name="Content Placeholder 2"/>
          <p:cNvSpPr>
            <a:spLocks noGrp="1"/>
          </p:cNvSpPr>
          <p:nvPr>
            <p:ph idx="1"/>
          </p:nvPr>
        </p:nvSpPr>
        <p:spPr>
          <a:xfrm>
            <a:off x="677334" y="1671782"/>
            <a:ext cx="7903248" cy="2724727"/>
          </a:xfrm>
        </p:spPr>
        <p:txBody>
          <a:bodyPr/>
          <a:lstStyle/>
          <a:p>
            <a:r>
              <a:rPr lang="en-US" sz="2000" dirty="0"/>
              <a:t>“Animated films appear to inspire at least as much cultural authority… for teaching specific roles, values, and ideals as do more traditional sites of learning (Giroux, 1999) </a:t>
            </a:r>
            <a:endParaRPr lang="en-US" sz="2000" dirty="0" smtClean="0"/>
          </a:p>
          <a:p>
            <a:pPr marL="0" indent="0">
              <a:buNone/>
            </a:pPr>
            <a:endParaRPr lang="en-US" sz="2000" dirty="0"/>
          </a:p>
          <a:p>
            <a:r>
              <a:rPr lang="en-US" sz="2000" dirty="0"/>
              <a:t>Disney Princess Franchise</a:t>
            </a:r>
          </a:p>
          <a:p>
            <a:pPr lvl="1"/>
            <a:r>
              <a:rPr lang="en-US" sz="2000" dirty="0"/>
              <a:t>Founded in 1990s, currently has 13 princesses and $4 billion net </a:t>
            </a:r>
            <a:r>
              <a:rPr lang="en-US" sz="2000" dirty="0" smtClean="0"/>
              <a:t>worth</a:t>
            </a:r>
          </a:p>
          <a:p>
            <a:pPr marL="457200" lvl="1" indent="0">
              <a:buNone/>
            </a:pPr>
            <a:endParaRPr lang="en-US" dirty="0"/>
          </a:p>
        </p:txBody>
      </p:sp>
      <p:pic>
        <p:nvPicPr>
          <p:cNvPr id="4" name="Picture 3"/>
          <p:cNvPicPr>
            <a:picLocks noChangeAspect="1"/>
          </p:cNvPicPr>
          <p:nvPr/>
        </p:nvPicPr>
        <p:blipFill>
          <a:blip r:embed="rId2"/>
          <a:stretch>
            <a:fillRect/>
          </a:stretch>
        </p:blipFill>
        <p:spPr>
          <a:xfrm>
            <a:off x="6202749" y="4592065"/>
            <a:ext cx="2048590" cy="2048590"/>
          </a:xfrm>
          <a:prstGeom prst="rect">
            <a:avLst/>
          </a:prstGeom>
        </p:spPr>
      </p:pic>
      <p:pic>
        <p:nvPicPr>
          <p:cNvPr id="5" name="Picture 4"/>
          <p:cNvPicPr>
            <a:picLocks noChangeAspect="1"/>
          </p:cNvPicPr>
          <p:nvPr/>
        </p:nvPicPr>
        <p:blipFill>
          <a:blip r:embed="rId3"/>
          <a:stretch>
            <a:fillRect/>
          </a:stretch>
        </p:blipFill>
        <p:spPr>
          <a:xfrm>
            <a:off x="1291912" y="4883592"/>
            <a:ext cx="923925" cy="1465536"/>
          </a:xfrm>
          <a:prstGeom prst="rect">
            <a:avLst/>
          </a:prstGeom>
        </p:spPr>
      </p:pic>
      <p:pic>
        <p:nvPicPr>
          <p:cNvPr id="6" name="Picture 5"/>
          <p:cNvPicPr>
            <a:picLocks noChangeAspect="1"/>
          </p:cNvPicPr>
          <p:nvPr/>
        </p:nvPicPr>
        <p:blipFill>
          <a:blip r:embed="rId4"/>
          <a:stretch>
            <a:fillRect/>
          </a:stretch>
        </p:blipFill>
        <p:spPr>
          <a:xfrm>
            <a:off x="2420625" y="4797179"/>
            <a:ext cx="1004887" cy="1551949"/>
          </a:xfrm>
          <a:prstGeom prst="rect">
            <a:avLst/>
          </a:prstGeom>
        </p:spPr>
      </p:pic>
      <p:pic>
        <p:nvPicPr>
          <p:cNvPr id="7" name="Picture 6"/>
          <p:cNvPicPr>
            <a:picLocks noChangeAspect="1"/>
          </p:cNvPicPr>
          <p:nvPr/>
        </p:nvPicPr>
        <p:blipFill>
          <a:blip r:embed="rId5"/>
          <a:stretch>
            <a:fillRect/>
          </a:stretch>
        </p:blipFill>
        <p:spPr>
          <a:xfrm>
            <a:off x="3765322" y="4732460"/>
            <a:ext cx="1127404" cy="1681386"/>
          </a:xfrm>
          <a:prstGeom prst="rect">
            <a:avLst/>
          </a:prstGeom>
        </p:spPr>
      </p:pic>
      <p:pic>
        <p:nvPicPr>
          <p:cNvPr id="8" name="Picture 7"/>
          <p:cNvPicPr>
            <a:picLocks noChangeAspect="1"/>
          </p:cNvPicPr>
          <p:nvPr/>
        </p:nvPicPr>
        <p:blipFill>
          <a:blip r:embed="rId6"/>
          <a:stretch>
            <a:fillRect/>
          </a:stretch>
        </p:blipFill>
        <p:spPr>
          <a:xfrm>
            <a:off x="5304247" y="4803988"/>
            <a:ext cx="1113452" cy="1667768"/>
          </a:xfrm>
          <a:prstGeom prst="rect">
            <a:avLst/>
          </a:prstGeom>
        </p:spPr>
      </p:pic>
    </p:spTree>
    <p:extLst>
      <p:ext uri="{BB962C8B-B14F-4D97-AF65-F5344CB8AC3E}">
        <p14:creationId xmlns:p14="http://schemas.microsoft.com/office/powerpoint/2010/main" val="453865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303" y="2489982"/>
            <a:ext cx="9666962" cy="2349304"/>
          </a:xfrm>
        </p:spPr>
        <p:txBody>
          <a:bodyPr>
            <a:normAutofit/>
          </a:bodyPr>
          <a:lstStyle/>
          <a:p>
            <a:r>
              <a:rPr lang="en-US" dirty="0" smtClean="0"/>
              <a:t>In what ways do Disney Princess films use language to characterize gender differences?</a:t>
            </a:r>
            <a:br>
              <a:rPr lang="en-US" dirty="0" smtClean="0"/>
            </a:br>
            <a:r>
              <a:rPr lang="en-US" dirty="0"/>
              <a:t/>
            </a:r>
            <a:br>
              <a:rPr lang="en-US" dirty="0"/>
            </a:br>
            <a:endParaRPr lang="en-US" dirty="0"/>
          </a:p>
        </p:txBody>
      </p:sp>
    </p:spTree>
    <p:extLst>
      <p:ext uri="{BB962C8B-B14F-4D97-AF65-F5344CB8AC3E}">
        <p14:creationId xmlns:p14="http://schemas.microsoft.com/office/powerpoint/2010/main" val="3389671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167" y="858130"/>
            <a:ext cx="9666962" cy="5289452"/>
          </a:xfrm>
        </p:spPr>
        <p:txBody>
          <a:bodyPr>
            <a:normAutofit/>
          </a:bodyPr>
          <a:lstStyle/>
          <a:p>
            <a:r>
              <a:rPr lang="en-US" dirty="0" smtClean="0"/>
              <a:t/>
            </a:r>
            <a:br>
              <a:rPr lang="en-US" dirty="0" smtClean="0"/>
            </a:br>
            <a:r>
              <a:rPr lang="en-US" dirty="0" smtClean="0"/>
              <a:t/>
            </a:r>
            <a:br>
              <a:rPr lang="en-US" dirty="0" smtClean="0"/>
            </a:br>
            <a:r>
              <a:rPr lang="en-US" dirty="0"/>
              <a:t/>
            </a:r>
            <a:br>
              <a:rPr lang="en-US" dirty="0"/>
            </a:br>
            <a:r>
              <a:rPr lang="en-US" dirty="0" smtClean="0"/>
              <a:t>How do the films’ linguistic depictions of gender compare to gendered patterns of speech in real communities?</a:t>
            </a:r>
            <a:br>
              <a:rPr lang="en-US" dirty="0" smtClean="0"/>
            </a:br>
            <a:r>
              <a:rPr lang="en-US" dirty="0"/>
              <a:t/>
            </a:r>
            <a:br>
              <a:rPr lang="en-US" dirty="0"/>
            </a:br>
            <a:endParaRPr lang="en-US" dirty="0"/>
          </a:p>
        </p:txBody>
      </p:sp>
    </p:spTree>
    <p:extLst>
      <p:ext uri="{BB962C8B-B14F-4D97-AF65-F5344CB8AC3E}">
        <p14:creationId xmlns:p14="http://schemas.microsoft.com/office/powerpoint/2010/main" val="2895852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81" y="2245216"/>
            <a:ext cx="8814395" cy="1850265"/>
          </a:xfrm>
        </p:spPr>
        <p:txBody>
          <a:bodyPr>
            <a:normAutofit/>
          </a:bodyPr>
          <a:lstStyle/>
          <a:p>
            <a:r>
              <a:rPr lang="de-DE" dirty="0" smtClean="0"/>
              <a:t>Has there been any change in how gender and language are portrayed in Disney films over time?</a:t>
            </a:r>
            <a:endParaRPr lang="en-US" dirty="0"/>
          </a:p>
        </p:txBody>
      </p:sp>
    </p:spTree>
    <p:extLst>
      <p:ext uri="{BB962C8B-B14F-4D97-AF65-F5344CB8AC3E}">
        <p14:creationId xmlns:p14="http://schemas.microsoft.com/office/powerpoint/2010/main" val="2092728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lstStyle/>
          <a:p>
            <a:r>
              <a:rPr lang="en-US" dirty="0" smtClean="0"/>
              <a:t>Three Princess Eras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54628778"/>
              </p:ext>
            </p:extLst>
          </p:nvPr>
        </p:nvGraphicFramePr>
        <p:xfrm>
          <a:off x="911668" y="1585275"/>
          <a:ext cx="8127999" cy="4450080"/>
        </p:xfrm>
        <a:graphic>
          <a:graphicData uri="http://schemas.openxmlformats.org/drawingml/2006/table">
            <a:tbl>
              <a:tblPr bandRow="1">
                <a:tableStyleId>{72833802-FEF1-4C79-8D5D-14CF1EAF98D9}</a:tableStyleId>
              </a:tblPr>
              <a:tblGrid>
                <a:gridCol w="2709333"/>
                <a:gridCol w="2709333"/>
                <a:gridCol w="2709333"/>
              </a:tblGrid>
              <a:tr h="370840">
                <a:tc rowSpan="3">
                  <a:txBody>
                    <a:bodyPr/>
                    <a:lstStyle/>
                    <a:p>
                      <a:r>
                        <a:rPr lang="en-US" dirty="0" smtClean="0"/>
                        <a:t>Classics Era </a:t>
                      </a:r>
                    </a:p>
                    <a:p>
                      <a:r>
                        <a:rPr lang="en-US" dirty="0" smtClean="0"/>
                        <a:t>1937-1959</a:t>
                      </a:r>
                      <a:endParaRPr lang="en-US" dirty="0"/>
                    </a:p>
                  </a:txBody>
                  <a:tcPr anchor="ctr"/>
                </a:tc>
                <a:tc>
                  <a:txBody>
                    <a:bodyPr/>
                    <a:lstStyle/>
                    <a:p>
                      <a:r>
                        <a:rPr lang="en-US" dirty="0" smtClean="0"/>
                        <a:t>Snow</a:t>
                      </a:r>
                      <a:r>
                        <a:rPr lang="en-US" baseline="0" dirty="0" smtClean="0"/>
                        <a:t> White</a:t>
                      </a:r>
                      <a:endParaRPr lang="en-US" dirty="0"/>
                    </a:p>
                  </a:txBody>
                  <a:tcPr/>
                </a:tc>
                <a:tc>
                  <a:txBody>
                    <a:bodyPr/>
                    <a:lstStyle/>
                    <a:p>
                      <a:r>
                        <a:rPr lang="en-US" dirty="0" smtClean="0"/>
                        <a:t>1937</a:t>
                      </a:r>
                      <a:endParaRPr lang="en-US" dirty="0"/>
                    </a:p>
                  </a:txBody>
                  <a:tcPr/>
                </a:tc>
              </a:tr>
              <a:tr h="370840">
                <a:tc vMerge="1">
                  <a:txBody>
                    <a:bodyPr/>
                    <a:lstStyle/>
                    <a:p>
                      <a:endParaRPr lang="en-US" dirty="0"/>
                    </a:p>
                  </a:txBody>
                  <a:tcPr/>
                </a:tc>
                <a:tc>
                  <a:txBody>
                    <a:bodyPr/>
                    <a:lstStyle/>
                    <a:p>
                      <a:r>
                        <a:rPr lang="en-US" dirty="0" smtClean="0"/>
                        <a:t>Cinderella</a:t>
                      </a:r>
                      <a:endParaRPr lang="en-US" dirty="0"/>
                    </a:p>
                  </a:txBody>
                  <a:tcPr/>
                </a:tc>
                <a:tc>
                  <a:txBody>
                    <a:bodyPr/>
                    <a:lstStyle/>
                    <a:p>
                      <a:r>
                        <a:rPr lang="en-US" dirty="0" smtClean="0"/>
                        <a:t>1950</a:t>
                      </a:r>
                    </a:p>
                  </a:txBody>
                  <a:tcPr/>
                </a:tc>
              </a:tr>
              <a:tr h="370840">
                <a:tc vMerge="1">
                  <a:txBody>
                    <a:bodyPr/>
                    <a:lstStyle/>
                    <a:p>
                      <a:endParaRPr lang="en-US" dirty="0"/>
                    </a:p>
                  </a:txBody>
                  <a:tcPr/>
                </a:tc>
                <a:tc>
                  <a:txBody>
                    <a:bodyPr/>
                    <a:lstStyle/>
                    <a:p>
                      <a:r>
                        <a:rPr lang="en-US" dirty="0" smtClean="0"/>
                        <a:t>Sleeping</a:t>
                      </a:r>
                      <a:r>
                        <a:rPr lang="en-US" baseline="0" dirty="0" smtClean="0"/>
                        <a:t> Beauty</a:t>
                      </a:r>
                      <a:endParaRPr lang="en-US" dirty="0"/>
                    </a:p>
                  </a:txBody>
                  <a:tcPr/>
                </a:tc>
                <a:tc>
                  <a:txBody>
                    <a:bodyPr/>
                    <a:lstStyle/>
                    <a:p>
                      <a:r>
                        <a:rPr lang="en-US" dirty="0" smtClean="0"/>
                        <a:t>1959</a:t>
                      </a:r>
                      <a:endParaRPr lang="en-US" dirty="0"/>
                    </a:p>
                  </a:txBody>
                  <a:tcPr/>
                </a:tc>
              </a:tr>
              <a:tr h="370840">
                <a:tc rowSpan="5">
                  <a:txBody>
                    <a:bodyPr/>
                    <a:lstStyle/>
                    <a:p>
                      <a:r>
                        <a:rPr lang="en-US" dirty="0" smtClean="0"/>
                        <a:t>Renaissance Era</a:t>
                      </a:r>
                    </a:p>
                    <a:p>
                      <a:r>
                        <a:rPr lang="en-US" dirty="0" smtClean="0"/>
                        <a:t>1989-1999</a:t>
                      </a:r>
                      <a:endParaRPr lang="en-US" dirty="0"/>
                    </a:p>
                  </a:txBody>
                  <a:tcPr anchor="ctr"/>
                </a:tc>
                <a:tc>
                  <a:txBody>
                    <a:bodyPr/>
                    <a:lstStyle/>
                    <a:p>
                      <a:r>
                        <a:rPr lang="en-US" dirty="0" smtClean="0"/>
                        <a:t>The</a:t>
                      </a:r>
                      <a:r>
                        <a:rPr lang="en-US" baseline="0" dirty="0" smtClean="0"/>
                        <a:t> Little Mermaid</a:t>
                      </a:r>
                      <a:endParaRPr lang="en-US" dirty="0"/>
                    </a:p>
                  </a:txBody>
                  <a:tcPr/>
                </a:tc>
                <a:tc>
                  <a:txBody>
                    <a:bodyPr/>
                    <a:lstStyle/>
                    <a:p>
                      <a:r>
                        <a:rPr lang="en-US" dirty="0" smtClean="0"/>
                        <a:t>1989</a:t>
                      </a:r>
                      <a:endParaRPr lang="en-US" dirty="0"/>
                    </a:p>
                  </a:txBody>
                  <a:tcPr/>
                </a:tc>
              </a:tr>
              <a:tr h="370840">
                <a:tc vMerge="1">
                  <a:txBody>
                    <a:bodyPr/>
                    <a:lstStyle/>
                    <a:p>
                      <a:endParaRPr lang="en-US" dirty="0"/>
                    </a:p>
                  </a:txBody>
                  <a:tcPr/>
                </a:tc>
                <a:tc>
                  <a:txBody>
                    <a:bodyPr/>
                    <a:lstStyle/>
                    <a:p>
                      <a:r>
                        <a:rPr lang="en-US" dirty="0" smtClean="0"/>
                        <a:t>Beauty and the Beast</a:t>
                      </a:r>
                      <a:endParaRPr lang="en-US" dirty="0"/>
                    </a:p>
                  </a:txBody>
                  <a:tcPr/>
                </a:tc>
                <a:tc>
                  <a:txBody>
                    <a:bodyPr/>
                    <a:lstStyle/>
                    <a:p>
                      <a:r>
                        <a:rPr lang="en-US" dirty="0" smtClean="0"/>
                        <a:t>1991</a:t>
                      </a:r>
                      <a:endParaRPr lang="en-US" dirty="0"/>
                    </a:p>
                  </a:txBody>
                  <a:tcPr/>
                </a:tc>
              </a:tr>
              <a:tr h="370840">
                <a:tc vMerge="1">
                  <a:txBody>
                    <a:bodyPr/>
                    <a:lstStyle/>
                    <a:p>
                      <a:endParaRPr lang="en-US" dirty="0"/>
                    </a:p>
                  </a:txBody>
                  <a:tcPr/>
                </a:tc>
                <a:tc>
                  <a:txBody>
                    <a:bodyPr/>
                    <a:lstStyle/>
                    <a:p>
                      <a:r>
                        <a:rPr lang="en-US" dirty="0" smtClean="0"/>
                        <a:t>Aladdin</a:t>
                      </a:r>
                      <a:endParaRPr lang="en-US" dirty="0"/>
                    </a:p>
                  </a:txBody>
                  <a:tcPr/>
                </a:tc>
                <a:tc>
                  <a:txBody>
                    <a:bodyPr/>
                    <a:lstStyle/>
                    <a:p>
                      <a:r>
                        <a:rPr lang="en-US" dirty="0" smtClean="0"/>
                        <a:t>1992</a:t>
                      </a:r>
                      <a:endParaRPr lang="en-US" dirty="0"/>
                    </a:p>
                  </a:txBody>
                  <a:tcPr/>
                </a:tc>
              </a:tr>
              <a:tr h="370840">
                <a:tc vMerge="1">
                  <a:txBody>
                    <a:bodyPr/>
                    <a:lstStyle/>
                    <a:p>
                      <a:endParaRPr lang="en-US" dirty="0"/>
                    </a:p>
                  </a:txBody>
                  <a:tcPr/>
                </a:tc>
                <a:tc>
                  <a:txBody>
                    <a:bodyPr/>
                    <a:lstStyle/>
                    <a:p>
                      <a:r>
                        <a:rPr lang="en-US" dirty="0" smtClean="0"/>
                        <a:t>Pocahontas</a:t>
                      </a:r>
                      <a:endParaRPr lang="en-US" dirty="0"/>
                    </a:p>
                  </a:txBody>
                  <a:tcPr/>
                </a:tc>
                <a:tc>
                  <a:txBody>
                    <a:bodyPr/>
                    <a:lstStyle/>
                    <a:p>
                      <a:r>
                        <a:rPr lang="en-US" dirty="0" smtClean="0"/>
                        <a:t>1995</a:t>
                      </a:r>
                      <a:endParaRPr lang="en-US" dirty="0"/>
                    </a:p>
                  </a:txBody>
                  <a:tcPr/>
                </a:tc>
              </a:tr>
              <a:tr h="370840">
                <a:tc vMerge="1">
                  <a:txBody>
                    <a:bodyPr/>
                    <a:lstStyle/>
                    <a:p>
                      <a:endParaRPr lang="en-US" dirty="0"/>
                    </a:p>
                  </a:txBody>
                  <a:tcPr/>
                </a:tc>
                <a:tc>
                  <a:txBody>
                    <a:bodyPr/>
                    <a:lstStyle/>
                    <a:p>
                      <a:r>
                        <a:rPr lang="en-US" dirty="0" smtClean="0"/>
                        <a:t>Mulan</a:t>
                      </a:r>
                      <a:endParaRPr lang="en-US" dirty="0"/>
                    </a:p>
                  </a:txBody>
                  <a:tcPr/>
                </a:tc>
                <a:tc>
                  <a:txBody>
                    <a:bodyPr/>
                    <a:lstStyle/>
                    <a:p>
                      <a:r>
                        <a:rPr lang="en-US" dirty="0" smtClean="0"/>
                        <a:t>1997</a:t>
                      </a:r>
                      <a:endParaRPr lang="en-US" dirty="0"/>
                    </a:p>
                  </a:txBody>
                  <a:tcPr/>
                </a:tc>
              </a:tr>
              <a:tr h="370840">
                <a:tc rowSpan="4">
                  <a:txBody>
                    <a:bodyPr/>
                    <a:lstStyle/>
                    <a:p>
                      <a:r>
                        <a:rPr lang="en-US" dirty="0" smtClean="0"/>
                        <a:t>Ne</a:t>
                      </a:r>
                      <a:r>
                        <a:rPr lang="en-US" baseline="0" dirty="0" smtClean="0"/>
                        <a:t>w Age Era</a:t>
                      </a:r>
                    </a:p>
                    <a:p>
                      <a:r>
                        <a:rPr lang="en-US" baseline="0" dirty="0" smtClean="0"/>
                        <a:t>2009 - </a:t>
                      </a:r>
                      <a:endParaRPr lang="en-US" dirty="0"/>
                    </a:p>
                  </a:txBody>
                  <a:tcPr anchor="ctr"/>
                </a:tc>
                <a:tc>
                  <a:txBody>
                    <a:bodyPr/>
                    <a:lstStyle/>
                    <a:p>
                      <a:r>
                        <a:rPr lang="en-US" dirty="0" smtClean="0"/>
                        <a:t>Princess</a:t>
                      </a:r>
                      <a:r>
                        <a:rPr lang="en-US" baseline="0" dirty="0" smtClean="0"/>
                        <a:t> and the Frog</a:t>
                      </a:r>
                      <a:endParaRPr lang="en-US" dirty="0"/>
                    </a:p>
                  </a:txBody>
                  <a:tcPr/>
                </a:tc>
                <a:tc>
                  <a:txBody>
                    <a:bodyPr/>
                    <a:lstStyle/>
                    <a:p>
                      <a:r>
                        <a:rPr lang="en-US" dirty="0" smtClean="0"/>
                        <a:t>2009</a:t>
                      </a:r>
                      <a:endParaRPr lang="en-US" dirty="0"/>
                    </a:p>
                  </a:txBody>
                  <a:tcPr/>
                </a:tc>
              </a:tr>
              <a:tr h="370840">
                <a:tc vMerge="1">
                  <a:txBody>
                    <a:bodyPr/>
                    <a:lstStyle/>
                    <a:p>
                      <a:endParaRPr lang="en-US" dirty="0"/>
                    </a:p>
                  </a:txBody>
                  <a:tcPr/>
                </a:tc>
                <a:tc>
                  <a:txBody>
                    <a:bodyPr/>
                    <a:lstStyle/>
                    <a:p>
                      <a:r>
                        <a:rPr lang="en-US" dirty="0" smtClean="0"/>
                        <a:t>Tangled</a:t>
                      </a:r>
                      <a:endParaRPr lang="en-US" dirty="0"/>
                    </a:p>
                  </a:txBody>
                  <a:tcPr/>
                </a:tc>
                <a:tc>
                  <a:txBody>
                    <a:bodyPr/>
                    <a:lstStyle/>
                    <a:p>
                      <a:r>
                        <a:rPr lang="en-US" dirty="0" smtClean="0"/>
                        <a:t>2010</a:t>
                      </a:r>
                      <a:endParaRPr lang="en-US" dirty="0"/>
                    </a:p>
                  </a:txBody>
                  <a:tcPr/>
                </a:tc>
              </a:tr>
              <a:tr h="370840">
                <a:tc vMerge="1">
                  <a:txBody>
                    <a:bodyPr/>
                    <a:lstStyle/>
                    <a:p>
                      <a:endParaRPr lang="en-US" dirty="0"/>
                    </a:p>
                  </a:txBody>
                  <a:tcPr/>
                </a:tc>
                <a:tc>
                  <a:txBody>
                    <a:bodyPr/>
                    <a:lstStyle/>
                    <a:p>
                      <a:r>
                        <a:rPr lang="en-US" dirty="0" smtClean="0"/>
                        <a:t>Brave (Pixar)</a:t>
                      </a:r>
                      <a:endParaRPr lang="en-US" dirty="0"/>
                    </a:p>
                  </a:txBody>
                  <a:tcPr/>
                </a:tc>
                <a:tc>
                  <a:txBody>
                    <a:bodyPr/>
                    <a:lstStyle/>
                    <a:p>
                      <a:r>
                        <a:rPr lang="en-US" dirty="0" smtClean="0"/>
                        <a:t>2012</a:t>
                      </a:r>
                      <a:endParaRPr lang="en-US" dirty="0"/>
                    </a:p>
                  </a:txBody>
                  <a:tcPr/>
                </a:tc>
              </a:tr>
              <a:tr h="370840">
                <a:tc vMerge="1">
                  <a:txBody>
                    <a:bodyPr/>
                    <a:lstStyle/>
                    <a:p>
                      <a:endParaRPr lang="en-US" dirty="0"/>
                    </a:p>
                  </a:txBody>
                  <a:tcPr/>
                </a:tc>
                <a:tc>
                  <a:txBody>
                    <a:bodyPr/>
                    <a:lstStyle/>
                    <a:p>
                      <a:r>
                        <a:rPr lang="en-US" dirty="0" smtClean="0"/>
                        <a:t>Frozen</a:t>
                      </a:r>
                      <a:endParaRPr lang="en-US" dirty="0"/>
                    </a:p>
                  </a:txBody>
                  <a:tcPr/>
                </a:tc>
                <a:tc>
                  <a:txBody>
                    <a:bodyPr/>
                    <a:lstStyle/>
                    <a:p>
                      <a:r>
                        <a:rPr lang="en-US" dirty="0" smtClean="0"/>
                        <a:t>2013</a:t>
                      </a:r>
                      <a:endParaRPr lang="en-US" dirty="0"/>
                    </a:p>
                  </a:txBody>
                  <a:tcPr/>
                </a:tc>
              </a:tr>
            </a:tbl>
          </a:graphicData>
        </a:graphic>
      </p:graphicFrame>
    </p:spTree>
    <p:extLst>
      <p:ext uri="{BB962C8B-B14F-4D97-AF65-F5344CB8AC3E}">
        <p14:creationId xmlns:p14="http://schemas.microsoft.com/office/powerpoint/2010/main" val="856459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in Disney</a:t>
            </a:r>
            <a:endParaRPr lang="en-US" dirty="0"/>
          </a:p>
        </p:txBody>
      </p:sp>
      <p:sp>
        <p:nvSpPr>
          <p:cNvPr id="3" name="Content Placeholder 2"/>
          <p:cNvSpPr>
            <a:spLocks noGrp="1"/>
          </p:cNvSpPr>
          <p:nvPr>
            <p:ph idx="1"/>
          </p:nvPr>
        </p:nvSpPr>
        <p:spPr>
          <a:xfrm>
            <a:off x="677334" y="1566229"/>
            <a:ext cx="8596668" cy="3880773"/>
          </a:xfrm>
        </p:spPr>
        <p:txBody>
          <a:bodyPr/>
          <a:lstStyle/>
          <a:p>
            <a:r>
              <a:rPr lang="en-US" dirty="0" smtClean="0"/>
              <a:t>Gender is generally portrayed as binary, uncomplicated, heteronormative</a:t>
            </a:r>
          </a:p>
          <a:p>
            <a:r>
              <a:rPr lang="en-US" dirty="0" smtClean="0"/>
              <a:t>All films except </a:t>
            </a:r>
            <a:r>
              <a:rPr lang="en-US" i="1" dirty="0" smtClean="0"/>
              <a:t>Aladdin</a:t>
            </a:r>
            <a:r>
              <a:rPr lang="en-US" dirty="0" smtClean="0"/>
              <a:t> star women, but they are populated overwhelmingly by male characters</a:t>
            </a:r>
          </a:p>
          <a:p>
            <a:pPr marL="0" indent="0">
              <a:buNone/>
            </a:pPr>
            <a:endParaRPr lang="en-US" dirty="0"/>
          </a:p>
          <a:p>
            <a:pPr marL="0" indent="0">
              <a:buNone/>
            </a:pP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996227769"/>
              </p:ext>
            </p:extLst>
          </p:nvPr>
        </p:nvGraphicFramePr>
        <p:xfrm>
          <a:off x="464234" y="2887029"/>
          <a:ext cx="8388774" cy="38236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038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5" grpId="0">
        <p:bldAsOne/>
      </p:bldGraphic>
    </p:bldLst>
  </p:timing>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10826</TotalTime>
  <Words>969</Words>
  <Application>Microsoft Office PowerPoint</Application>
  <PresentationFormat>Widescreen</PresentationFormat>
  <Paragraphs>190</Paragraphs>
  <Slides>22</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Trebuchet MS</vt:lpstr>
      <vt:lpstr>Wingdings 3</vt:lpstr>
      <vt:lpstr>Facet</vt:lpstr>
      <vt:lpstr>A Quantitative Analysis of Gendered Compliments in Disney Princess Films</vt:lpstr>
      <vt:lpstr>PowerPoint Presentation</vt:lpstr>
      <vt:lpstr>The perils of qualitative research…</vt:lpstr>
      <vt:lpstr>Why Disney?</vt:lpstr>
      <vt:lpstr>In what ways do Disney Princess films use language to characterize gender differences?  </vt:lpstr>
      <vt:lpstr>   How do the films’ linguistic depictions of gender compare to gendered patterns of speech in real communities?  </vt:lpstr>
      <vt:lpstr>Has there been any change in how gender and language are portrayed in Disney films over time?</vt:lpstr>
      <vt:lpstr>Three Princess Eras</vt:lpstr>
      <vt:lpstr>Gender in Disney</vt:lpstr>
      <vt:lpstr>PowerPoint Presentation</vt:lpstr>
      <vt:lpstr>PowerPoint Presentation</vt:lpstr>
      <vt:lpstr>PowerPoint Presentation</vt:lpstr>
      <vt:lpstr>Compliments</vt:lpstr>
      <vt:lpstr>Methodology</vt:lpstr>
      <vt:lpstr>Results</vt:lpstr>
      <vt:lpstr>Comparison with Parisi &amp; Wogan 2006</vt:lpstr>
      <vt:lpstr>Are female characters more likely to receive compliments on their appearance than on their skills? (Is this trend reversed for males? Does this change over time?)</vt:lpstr>
      <vt:lpstr>Results: Appearance vs. Skill</vt:lpstr>
      <vt:lpstr>A Closer Look at New Age</vt:lpstr>
      <vt:lpstr>Results: Men vs. Women </vt:lpstr>
      <vt:lpstr>Future research</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Quantitative Analysis of Gendered Compliments in Disney Princess Films</dc:title>
  <dc:creator>Karen Eisenhauer</dc:creator>
  <cp:lastModifiedBy>Karen Eisenhauer</cp:lastModifiedBy>
  <cp:revision>63</cp:revision>
  <dcterms:created xsi:type="dcterms:W3CDTF">2015-12-28T22:20:11Z</dcterms:created>
  <dcterms:modified xsi:type="dcterms:W3CDTF">2016-01-11T02:52:53Z</dcterms:modified>
</cp:coreProperties>
</file>